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9" r:id="rId3"/>
    <p:sldId id="264" r:id="rId4"/>
    <p:sldId id="260" r:id="rId5"/>
    <p:sldId id="258" r:id="rId6"/>
    <p:sldId id="277" r:id="rId7"/>
    <p:sldId id="257" r:id="rId8"/>
    <p:sldId id="261" r:id="rId9"/>
    <p:sldId id="262" r:id="rId10"/>
    <p:sldId id="263" r:id="rId11"/>
    <p:sldId id="265" r:id="rId12"/>
    <p:sldId id="267" r:id="rId13"/>
    <p:sldId id="268" r:id="rId14"/>
    <p:sldId id="269" r:id="rId15"/>
    <p:sldId id="266" r:id="rId16"/>
    <p:sldId id="270" r:id="rId17"/>
    <p:sldId id="271" r:id="rId18"/>
    <p:sldId id="272" r:id="rId19"/>
    <p:sldId id="273" r:id="rId20"/>
    <p:sldId id="274" r:id="rId21"/>
    <p:sldId id="275" r:id="rId22"/>
    <p:sldId id="276"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1B2DD84-1594-A34E-BD5F-E5F5C37D8EF0}" v="39" dt="2024-03-01T13:29:28.62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94"/>
  </p:normalViewPr>
  <p:slideViewPr>
    <p:cSldViewPr snapToGrid="0">
      <p:cViewPr varScale="1">
        <p:scale>
          <a:sx n="121" d="100"/>
          <a:sy n="121" d="100"/>
        </p:scale>
        <p:origin x="744"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64D761-843B-FA80-D397-8F97078A502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51A854C-1C43-3314-1A2D-9E5825332D0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4874F0A-5363-E3F1-B325-ED52F6660520}"/>
              </a:ext>
            </a:extLst>
          </p:cNvPr>
          <p:cNvSpPr>
            <a:spLocks noGrp="1"/>
          </p:cNvSpPr>
          <p:nvPr>
            <p:ph type="dt" sz="half" idx="10"/>
          </p:nvPr>
        </p:nvSpPr>
        <p:spPr/>
        <p:txBody>
          <a:bodyPr/>
          <a:lstStyle/>
          <a:p>
            <a:fld id="{9578DF61-F945-3545-9CB4-CD938FD72BF7}" type="datetimeFigureOut">
              <a:rPr lang="en-US" smtClean="0"/>
              <a:t>3/1/24</a:t>
            </a:fld>
            <a:endParaRPr lang="en-US"/>
          </a:p>
        </p:txBody>
      </p:sp>
      <p:sp>
        <p:nvSpPr>
          <p:cNvPr id="5" name="Footer Placeholder 4">
            <a:extLst>
              <a:ext uri="{FF2B5EF4-FFF2-40B4-BE49-F238E27FC236}">
                <a16:creationId xmlns:a16="http://schemas.microsoft.com/office/drawing/2014/main" id="{0EDDA05C-B5AF-C16B-4B06-9ECDB002DEE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BA9494-9CD3-AF43-C0DB-C22CB1D5D60D}"/>
              </a:ext>
            </a:extLst>
          </p:cNvPr>
          <p:cNvSpPr>
            <a:spLocks noGrp="1"/>
          </p:cNvSpPr>
          <p:nvPr>
            <p:ph type="sldNum" sz="quarter" idx="12"/>
          </p:nvPr>
        </p:nvSpPr>
        <p:spPr/>
        <p:txBody>
          <a:bodyPr/>
          <a:lstStyle/>
          <a:p>
            <a:fld id="{2FF3733B-8708-694A-BA95-84671E120B0D}" type="slidenum">
              <a:rPr lang="en-US" smtClean="0"/>
              <a:t>‹#›</a:t>
            </a:fld>
            <a:endParaRPr lang="en-US"/>
          </a:p>
        </p:txBody>
      </p:sp>
    </p:spTree>
    <p:extLst>
      <p:ext uri="{BB962C8B-B14F-4D97-AF65-F5344CB8AC3E}">
        <p14:creationId xmlns:p14="http://schemas.microsoft.com/office/powerpoint/2010/main" val="3256704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29F619-2E91-A677-5F2A-D60473288BE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D00AE5D-0B2B-3D24-A4FE-F682524DD12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13F5C52-A8C7-B435-A313-93478EDC9D02}"/>
              </a:ext>
            </a:extLst>
          </p:cNvPr>
          <p:cNvSpPr>
            <a:spLocks noGrp="1"/>
          </p:cNvSpPr>
          <p:nvPr>
            <p:ph type="dt" sz="half" idx="10"/>
          </p:nvPr>
        </p:nvSpPr>
        <p:spPr/>
        <p:txBody>
          <a:bodyPr/>
          <a:lstStyle/>
          <a:p>
            <a:fld id="{9578DF61-F945-3545-9CB4-CD938FD72BF7}" type="datetimeFigureOut">
              <a:rPr lang="en-US" smtClean="0"/>
              <a:t>3/1/24</a:t>
            </a:fld>
            <a:endParaRPr lang="en-US"/>
          </a:p>
        </p:txBody>
      </p:sp>
      <p:sp>
        <p:nvSpPr>
          <p:cNvPr id="5" name="Footer Placeholder 4">
            <a:extLst>
              <a:ext uri="{FF2B5EF4-FFF2-40B4-BE49-F238E27FC236}">
                <a16:creationId xmlns:a16="http://schemas.microsoft.com/office/drawing/2014/main" id="{41BCF756-C9F7-3FD8-AF78-7DB02214406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6E589AD-6BFC-363C-1300-E6786FFBE302}"/>
              </a:ext>
            </a:extLst>
          </p:cNvPr>
          <p:cNvSpPr>
            <a:spLocks noGrp="1"/>
          </p:cNvSpPr>
          <p:nvPr>
            <p:ph type="sldNum" sz="quarter" idx="12"/>
          </p:nvPr>
        </p:nvSpPr>
        <p:spPr/>
        <p:txBody>
          <a:bodyPr/>
          <a:lstStyle/>
          <a:p>
            <a:fld id="{2FF3733B-8708-694A-BA95-84671E120B0D}" type="slidenum">
              <a:rPr lang="en-US" smtClean="0"/>
              <a:t>‹#›</a:t>
            </a:fld>
            <a:endParaRPr lang="en-US"/>
          </a:p>
        </p:txBody>
      </p:sp>
    </p:spTree>
    <p:extLst>
      <p:ext uri="{BB962C8B-B14F-4D97-AF65-F5344CB8AC3E}">
        <p14:creationId xmlns:p14="http://schemas.microsoft.com/office/powerpoint/2010/main" val="16280669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216FE3B-7C24-DBA3-D1D0-B3E8A1FCEB2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E5FC074-4A11-A272-F1AC-ECEBC020B6D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FD5C8AC-2509-8A9A-9F8C-5F398B5BEE7F}"/>
              </a:ext>
            </a:extLst>
          </p:cNvPr>
          <p:cNvSpPr>
            <a:spLocks noGrp="1"/>
          </p:cNvSpPr>
          <p:nvPr>
            <p:ph type="dt" sz="half" idx="10"/>
          </p:nvPr>
        </p:nvSpPr>
        <p:spPr/>
        <p:txBody>
          <a:bodyPr/>
          <a:lstStyle/>
          <a:p>
            <a:fld id="{9578DF61-F945-3545-9CB4-CD938FD72BF7}" type="datetimeFigureOut">
              <a:rPr lang="en-US" smtClean="0"/>
              <a:t>3/1/24</a:t>
            </a:fld>
            <a:endParaRPr lang="en-US"/>
          </a:p>
        </p:txBody>
      </p:sp>
      <p:sp>
        <p:nvSpPr>
          <p:cNvPr id="5" name="Footer Placeholder 4">
            <a:extLst>
              <a:ext uri="{FF2B5EF4-FFF2-40B4-BE49-F238E27FC236}">
                <a16:creationId xmlns:a16="http://schemas.microsoft.com/office/drawing/2014/main" id="{14155E21-22EB-D25C-AE89-0715DBA0877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803383B-D8FB-1A0F-8A09-BDB4A9E18ADA}"/>
              </a:ext>
            </a:extLst>
          </p:cNvPr>
          <p:cNvSpPr>
            <a:spLocks noGrp="1"/>
          </p:cNvSpPr>
          <p:nvPr>
            <p:ph type="sldNum" sz="quarter" idx="12"/>
          </p:nvPr>
        </p:nvSpPr>
        <p:spPr/>
        <p:txBody>
          <a:bodyPr/>
          <a:lstStyle/>
          <a:p>
            <a:fld id="{2FF3733B-8708-694A-BA95-84671E120B0D}" type="slidenum">
              <a:rPr lang="en-US" smtClean="0"/>
              <a:t>‹#›</a:t>
            </a:fld>
            <a:endParaRPr lang="en-US"/>
          </a:p>
        </p:txBody>
      </p:sp>
    </p:spTree>
    <p:extLst>
      <p:ext uri="{BB962C8B-B14F-4D97-AF65-F5344CB8AC3E}">
        <p14:creationId xmlns:p14="http://schemas.microsoft.com/office/powerpoint/2010/main" val="9853359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B15EC6-6116-8D7C-6061-94916CB75CA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5B2980F-0FC3-250A-A54E-04AC4B4678A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9842315-2EDD-1CFE-429B-D7ADAAB82CAC}"/>
              </a:ext>
            </a:extLst>
          </p:cNvPr>
          <p:cNvSpPr>
            <a:spLocks noGrp="1"/>
          </p:cNvSpPr>
          <p:nvPr>
            <p:ph type="dt" sz="half" idx="10"/>
          </p:nvPr>
        </p:nvSpPr>
        <p:spPr/>
        <p:txBody>
          <a:bodyPr/>
          <a:lstStyle/>
          <a:p>
            <a:fld id="{9578DF61-F945-3545-9CB4-CD938FD72BF7}" type="datetimeFigureOut">
              <a:rPr lang="en-US" smtClean="0"/>
              <a:t>3/1/24</a:t>
            </a:fld>
            <a:endParaRPr lang="en-US"/>
          </a:p>
        </p:txBody>
      </p:sp>
      <p:sp>
        <p:nvSpPr>
          <p:cNvPr id="5" name="Footer Placeholder 4">
            <a:extLst>
              <a:ext uri="{FF2B5EF4-FFF2-40B4-BE49-F238E27FC236}">
                <a16:creationId xmlns:a16="http://schemas.microsoft.com/office/drawing/2014/main" id="{2067F97A-C3BA-8B03-481F-A407483F911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5E5E5FE-E106-42E1-4837-0D32AB630D46}"/>
              </a:ext>
            </a:extLst>
          </p:cNvPr>
          <p:cNvSpPr>
            <a:spLocks noGrp="1"/>
          </p:cNvSpPr>
          <p:nvPr>
            <p:ph type="sldNum" sz="quarter" idx="12"/>
          </p:nvPr>
        </p:nvSpPr>
        <p:spPr/>
        <p:txBody>
          <a:bodyPr/>
          <a:lstStyle/>
          <a:p>
            <a:fld id="{2FF3733B-8708-694A-BA95-84671E120B0D}" type="slidenum">
              <a:rPr lang="en-US" smtClean="0"/>
              <a:t>‹#›</a:t>
            </a:fld>
            <a:endParaRPr lang="en-US"/>
          </a:p>
        </p:txBody>
      </p:sp>
    </p:spTree>
    <p:extLst>
      <p:ext uri="{BB962C8B-B14F-4D97-AF65-F5344CB8AC3E}">
        <p14:creationId xmlns:p14="http://schemas.microsoft.com/office/powerpoint/2010/main" val="17574351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246386-0D59-D75A-7D81-7171CB19D4F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4E5A9B5-E149-8BC0-99B8-A846593F4E1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B64AF6C-320A-AA5F-65E4-CD5445710D95}"/>
              </a:ext>
            </a:extLst>
          </p:cNvPr>
          <p:cNvSpPr>
            <a:spLocks noGrp="1"/>
          </p:cNvSpPr>
          <p:nvPr>
            <p:ph type="dt" sz="half" idx="10"/>
          </p:nvPr>
        </p:nvSpPr>
        <p:spPr/>
        <p:txBody>
          <a:bodyPr/>
          <a:lstStyle/>
          <a:p>
            <a:fld id="{9578DF61-F945-3545-9CB4-CD938FD72BF7}" type="datetimeFigureOut">
              <a:rPr lang="en-US" smtClean="0"/>
              <a:t>3/1/24</a:t>
            </a:fld>
            <a:endParaRPr lang="en-US"/>
          </a:p>
        </p:txBody>
      </p:sp>
      <p:sp>
        <p:nvSpPr>
          <p:cNvPr id="5" name="Footer Placeholder 4">
            <a:extLst>
              <a:ext uri="{FF2B5EF4-FFF2-40B4-BE49-F238E27FC236}">
                <a16:creationId xmlns:a16="http://schemas.microsoft.com/office/drawing/2014/main" id="{0A955EF9-2EA1-8883-E4EA-4010771AE50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A47EC1A-1775-93DF-2034-8778DD8F9FDF}"/>
              </a:ext>
            </a:extLst>
          </p:cNvPr>
          <p:cNvSpPr>
            <a:spLocks noGrp="1"/>
          </p:cNvSpPr>
          <p:nvPr>
            <p:ph type="sldNum" sz="quarter" idx="12"/>
          </p:nvPr>
        </p:nvSpPr>
        <p:spPr/>
        <p:txBody>
          <a:bodyPr/>
          <a:lstStyle/>
          <a:p>
            <a:fld id="{2FF3733B-8708-694A-BA95-84671E120B0D}" type="slidenum">
              <a:rPr lang="en-US" smtClean="0"/>
              <a:t>‹#›</a:t>
            </a:fld>
            <a:endParaRPr lang="en-US"/>
          </a:p>
        </p:txBody>
      </p:sp>
    </p:spTree>
    <p:extLst>
      <p:ext uri="{BB962C8B-B14F-4D97-AF65-F5344CB8AC3E}">
        <p14:creationId xmlns:p14="http://schemas.microsoft.com/office/powerpoint/2010/main" val="32458951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284BB-B199-4E40-051F-6E886C57486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06411C4-66BD-D3F9-F050-719F89255A0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62DE3DA-88EC-5CDB-D676-5A5DF5DAF59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2781163-46A7-04C6-C4BF-2C3D7892C1BE}"/>
              </a:ext>
            </a:extLst>
          </p:cNvPr>
          <p:cNvSpPr>
            <a:spLocks noGrp="1"/>
          </p:cNvSpPr>
          <p:nvPr>
            <p:ph type="dt" sz="half" idx="10"/>
          </p:nvPr>
        </p:nvSpPr>
        <p:spPr/>
        <p:txBody>
          <a:bodyPr/>
          <a:lstStyle/>
          <a:p>
            <a:fld id="{9578DF61-F945-3545-9CB4-CD938FD72BF7}" type="datetimeFigureOut">
              <a:rPr lang="en-US" smtClean="0"/>
              <a:t>3/1/24</a:t>
            </a:fld>
            <a:endParaRPr lang="en-US"/>
          </a:p>
        </p:txBody>
      </p:sp>
      <p:sp>
        <p:nvSpPr>
          <p:cNvPr id="6" name="Footer Placeholder 5">
            <a:extLst>
              <a:ext uri="{FF2B5EF4-FFF2-40B4-BE49-F238E27FC236}">
                <a16:creationId xmlns:a16="http://schemas.microsoft.com/office/drawing/2014/main" id="{8C22FC4C-6CA8-D2D8-42A5-9DFA27A1635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DB94BEE-8138-79B9-CCCD-B264A488B58C}"/>
              </a:ext>
            </a:extLst>
          </p:cNvPr>
          <p:cNvSpPr>
            <a:spLocks noGrp="1"/>
          </p:cNvSpPr>
          <p:nvPr>
            <p:ph type="sldNum" sz="quarter" idx="12"/>
          </p:nvPr>
        </p:nvSpPr>
        <p:spPr/>
        <p:txBody>
          <a:bodyPr/>
          <a:lstStyle/>
          <a:p>
            <a:fld id="{2FF3733B-8708-694A-BA95-84671E120B0D}" type="slidenum">
              <a:rPr lang="en-US" smtClean="0"/>
              <a:t>‹#›</a:t>
            </a:fld>
            <a:endParaRPr lang="en-US"/>
          </a:p>
        </p:txBody>
      </p:sp>
    </p:spTree>
    <p:extLst>
      <p:ext uri="{BB962C8B-B14F-4D97-AF65-F5344CB8AC3E}">
        <p14:creationId xmlns:p14="http://schemas.microsoft.com/office/powerpoint/2010/main" val="33591577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FC17E4-C6FB-D020-A765-D7CC3DD83CA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0E999CA-AE34-A206-4914-353E89E192C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80A839C-476D-0BB9-C208-1CBE7E4ED46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16C88C0-B988-E32A-BE14-D0ED4882125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6105BCF-EF1A-0F54-0B60-B2F34DC3072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411FDC8-6371-6642-445A-A3481CB45972}"/>
              </a:ext>
            </a:extLst>
          </p:cNvPr>
          <p:cNvSpPr>
            <a:spLocks noGrp="1"/>
          </p:cNvSpPr>
          <p:nvPr>
            <p:ph type="dt" sz="half" idx="10"/>
          </p:nvPr>
        </p:nvSpPr>
        <p:spPr/>
        <p:txBody>
          <a:bodyPr/>
          <a:lstStyle/>
          <a:p>
            <a:fld id="{9578DF61-F945-3545-9CB4-CD938FD72BF7}" type="datetimeFigureOut">
              <a:rPr lang="en-US" smtClean="0"/>
              <a:t>3/1/24</a:t>
            </a:fld>
            <a:endParaRPr lang="en-US"/>
          </a:p>
        </p:txBody>
      </p:sp>
      <p:sp>
        <p:nvSpPr>
          <p:cNvPr id="8" name="Footer Placeholder 7">
            <a:extLst>
              <a:ext uri="{FF2B5EF4-FFF2-40B4-BE49-F238E27FC236}">
                <a16:creationId xmlns:a16="http://schemas.microsoft.com/office/drawing/2014/main" id="{AEDF244B-E637-108E-E5FB-1359B970D84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87AB24B-AB04-57A8-EA43-66B8DFF33A4C}"/>
              </a:ext>
            </a:extLst>
          </p:cNvPr>
          <p:cNvSpPr>
            <a:spLocks noGrp="1"/>
          </p:cNvSpPr>
          <p:nvPr>
            <p:ph type="sldNum" sz="quarter" idx="12"/>
          </p:nvPr>
        </p:nvSpPr>
        <p:spPr/>
        <p:txBody>
          <a:bodyPr/>
          <a:lstStyle/>
          <a:p>
            <a:fld id="{2FF3733B-8708-694A-BA95-84671E120B0D}" type="slidenum">
              <a:rPr lang="en-US" smtClean="0"/>
              <a:t>‹#›</a:t>
            </a:fld>
            <a:endParaRPr lang="en-US"/>
          </a:p>
        </p:txBody>
      </p:sp>
    </p:spTree>
    <p:extLst>
      <p:ext uri="{BB962C8B-B14F-4D97-AF65-F5344CB8AC3E}">
        <p14:creationId xmlns:p14="http://schemas.microsoft.com/office/powerpoint/2010/main" val="21647959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338D9F-76B2-EF70-B86A-A00188546EC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14E2671-348B-AF29-846C-8AA4A56BA2B7}"/>
              </a:ext>
            </a:extLst>
          </p:cNvPr>
          <p:cNvSpPr>
            <a:spLocks noGrp="1"/>
          </p:cNvSpPr>
          <p:nvPr>
            <p:ph type="dt" sz="half" idx="10"/>
          </p:nvPr>
        </p:nvSpPr>
        <p:spPr/>
        <p:txBody>
          <a:bodyPr/>
          <a:lstStyle/>
          <a:p>
            <a:fld id="{9578DF61-F945-3545-9CB4-CD938FD72BF7}" type="datetimeFigureOut">
              <a:rPr lang="en-US" smtClean="0"/>
              <a:t>3/1/24</a:t>
            </a:fld>
            <a:endParaRPr lang="en-US"/>
          </a:p>
        </p:txBody>
      </p:sp>
      <p:sp>
        <p:nvSpPr>
          <p:cNvPr id="4" name="Footer Placeholder 3">
            <a:extLst>
              <a:ext uri="{FF2B5EF4-FFF2-40B4-BE49-F238E27FC236}">
                <a16:creationId xmlns:a16="http://schemas.microsoft.com/office/drawing/2014/main" id="{BBF24414-97D2-50B2-4304-2661C6B1D77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A856BED-B090-ADFC-08C4-AF084DA62482}"/>
              </a:ext>
            </a:extLst>
          </p:cNvPr>
          <p:cNvSpPr>
            <a:spLocks noGrp="1"/>
          </p:cNvSpPr>
          <p:nvPr>
            <p:ph type="sldNum" sz="quarter" idx="12"/>
          </p:nvPr>
        </p:nvSpPr>
        <p:spPr/>
        <p:txBody>
          <a:bodyPr/>
          <a:lstStyle/>
          <a:p>
            <a:fld id="{2FF3733B-8708-694A-BA95-84671E120B0D}" type="slidenum">
              <a:rPr lang="en-US" smtClean="0"/>
              <a:t>‹#›</a:t>
            </a:fld>
            <a:endParaRPr lang="en-US"/>
          </a:p>
        </p:txBody>
      </p:sp>
    </p:spTree>
    <p:extLst>
      <p:ext uri="{BB962C8B-B14F-4D97-AF65-F5344CB8AC3E}">
        <p14:creationId xmlns:p14="http://schemas.microsoft.com/office/powerpoint/2010/main" val="35244862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C58A44A-0B86-5E73-9215-535D5DBFA31F}"/>
              </a:ext>
            </a:extLst>
          </p:cNvPr>
          <p:cNvSpPr>
            <a:spLocks noGrp="1"/>
          </p:cNvSpPr>
          <p:nvPr>
            <p:ph type="dt" sz="half" idx="10"/>
          </p:nvPr>
        </p:nvSpPr>
        <p:spPr/>
        <p:txBody>
          <a:bodyPr/>
          <a:lstStyle/>
          <a:p>
            <a:fld id="{9578DF61-F945-3545-9CB4-CD938FD72BF7}" type="datetimeFigureOut">
              <a:rPr lang="en-US" smtClean="0"/>
              <a:t>3/1/24</a:t>
            </a:fld>
            <a:endParaRPr lang="en-US"/>
          </a:p>
        </p:txBody>
      </p:sp>
      <p:sp>
        <p:nvSpPr>
          <p:cNvPr id="3" name="Footer Placeholder 2">
            <a:extLst>
              <a:ext uri="{FF2B5EF4-FFF2-40B4-BE49-F238E27FC236}">
                <a16:creationId xmlns:a16="http://schemas.microsoft.com/office/drawing/2014/main" id="{232A6E0D-875B-3D81-9E32-482CF665594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B2C5103-08FC-72FA-19DA-DDE49484C556}"/>
              </a:ext>
            </a:extLst>
          </p:cNvPr>
          <p:cNvSpPr>
            <a:spLocks noGrp="1"/>
          </p:cNvSpPr>
          <p:nvPr>
            <p:ph type="sldNum" sz="quarter" idx="12"/>
          </p:nvPr>
        </p:nvSpPr>
        <p:spPr/>
        <p:txBody>
          <a:bodyPr/>
          <a:lstStyle/>
          <a:p>
            <a:fld id="{2FF3733B-8708-694A-BA95-84671E120B0D}" type="slidenum">
              <a:rPr lang="en-US" smtClean="0"/>
              <a:t>‹#›</a:t>
            </a:fld>
            <a:endParaRPr lang="en-US"/>
          </a:p>
        </p:txBody>
      </p:sp>
    </p:spTree>
    <p:extLst>
      <p:ext uri="{BB962C8B-B14F-4D97-AF65-F5344CB8AC3E}">
        <p14:creationId xmlns:p14="http://schemas.microsoft.com/office/powerpoint/2010/main" val="38365964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314A6B-3890-5819-01E3-F71F4CA35FC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9224656-4810-D867-11CC-58474E0AE89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21F71A8-CFCA-AD9C-7336-CBDE94F975B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28A8A88-239C-3C54-AF1B-8A8E1D4AF00D}"/>
              </a:ext>
            </a:extLst>
          </p:cNvPr>
          <p:cNvSpPr>
            <a:spLocks noGrp="1"/>
          </p:cNvSpPr>
          <p:nvPr>
            <p:ph type="dt" sz="half" idx="10"/>
          </p:nvPr>
        </p:nvSpPr>
        <p:spPr/>
        <p:txBody>
          <a:bodyPr/>
          <a:lstStyle/>
          <a:p>
            <a:fld id="{9578DF61-F945-3545-9CB4-CD938FD72BF7}" type="datetimeFigureOut">
              <a:rPr lang="en-US" smtClean="0"/>
              <a:t>3/1/24</a:t>
            </a:fld>
            <a:endParaRPr lang="en-US"/>
          </a:p>
        </p:txBody>
      </p:sp>
      <p:sp>
        <p:nvSpPr>
          <p:cNvPr id="6" name="Footer Placeholder 5">
            <a:extLst>
              <a:ext uri="{FF2B5EF4-FFF2-40B4-BE49-F238E27FC236}">
                <a16:creationId xmlns:a16="http://schemas.microsoft.com/office/drawing/2014/main" id="{8152D337-B704-C66E-17E0-F9342858143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5EDA27C-605A-B43C-FE86-F55BCE34946F}"/>
              </a:ext>
            </a:extLst>
          </p:cNvPr>
          <p:cNvSpPr>
            <a:spLocks noGrp="1"/>
          </p:cNvSpPr>
          <p:nvPr>
            <p:ph type="sldNum" sz="quarter" idx="12"/>
          </p:nvPr>
        </p:nvSpPr>
        <p:spPr/>
        <p:txBody>
          <a:bodyPr/>
          <a:lstStyle/>
          <a:p>
            <a:fld id="{2FF3733B-8708-694A-BA95-84671E120B0D}" type="slidenum">
              <a:rPr lang="en-US" smtClean="0"/>
              <a:t>‹#›</a:t>
            </a:fld>
            <a:endParaRPr lang="en-US"/>
          </a:p>
        </p:txBody>
      </p:sp>
    </p:spTree>
    <p:extLst>
      <p:ext uri="{BB962C8B-B14F-4D97-AF65-F5344CB8AC3E}">
        <p14:creationId xmlns:p14="http://schemas.microsoft.com/office/powerpoint/2010/main" val="9032826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E7E612-470A-9F92-1C56-FD236B42F8C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ADA4047-A618-CE1C-D7EC-5282BDC1DDC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A95F8D6-4A2D-9DAF-D2C6-AB3D24473BD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10E0F72-3A24-4048-8BB1-47A32F27617B}"/>
              </a:ext>
            </a:extLst>
          </p:cNvPr>
          <p:cNvSpPr>
            <a:spLocks noGrp="1"/>
          </p:cNvSpPr>
          <p:nvPr>
            <p:ph type="dt" sz="half" idx="10"/>
          </p:nvPr>
        </p:nvSpPr>
        <p:spPr/>
        <p:txBody>
          <a:bodyPr/>
          <a:lstStyle/>
          <a:p>
            <a:fld id="{9578DF61-F945-3545-9CB4-CD938FD72BF7}" type="datetimeFigureOut">
              <a:rPr lang="en-US" smtClean="0"/>
              <a:t>3/1/24</a:t>
            </a:fld>
            <a:endParaRPr lang="en-US"/>
          </a:p>
        </p:txBody>
      </p:sp>
      <p:sp>
        <p:nvSpPr>
          <p:cNvPr id="6" name="Footer Placeholder 5">
            <a:extLst>
              <a:ext uri="{FF2B5EF4-FFF2-40B4-BE49-F238E27FC236}">
                <a16:creationId xmlns:a16="http://schemas.microsoft.com/office/drawing/2014/main" id="{B24C1D06-400A-C052-4937-BCE62CCD4D0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84C27FA-2396-B25A-448F-EBF356F15D88}"/>
              </a:ext>
            </a:extLst>
          </p:cNvPr>
          <p:cNvSpPr>
            <a:spLocks noGrp="1"/>
          </p:cNvSpPr>
          <p:nvPr>
            <p:ph type="sldNum" sz="quarter" idx="12"/>
          </p:nvPr>
        </p:nvSpPr>
        <p:spPr/>
        <p:txBody>
          <a:bodyPr/>
          <a:lstStyle/>
          <a:p>
            <a:fld id="{2FF3733B-8708-694A-BA95-84671E120B0D}" type="slidenum">
              <a:rPr lang="en-US" smtClean="0"/>
              <a:t>‹#›</a:t>
            </a:fld>
            <a:endParaRPr lang="en-US"/>
          </a:p>
        </p:txBody>
      </p:sp>
    </p:spTree>
    <p:extLst>
      <p:ext uri="{BB962C8B-B14F-4D97-AF65-F5344CB8AC3E}">
        <p14:creationId xmlns:p14="http://schemas.microsoft.com/office/powerpoint/2010/main" val="38081849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E9DF751-4D60-FA67-B1E4-9225BDE6D60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D9A13A0-DC03-1296-76A2-ADA2885E425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DE7539F-FF70-7931-D62A-109331601ED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578DF61-F945-3545-9CB4-CD938FD72BF7}" type="datetimeFigureOut">
              <a:rPr lang="en-US" smtClean="0"/>
              <a:t>3/1/24</a:t>
            </a:fld>
            <a:endParaRPr lang="en-US"/>
          </a:p>
        </p:txBody>
      </p:sp>
      <p:sp>
        <p:nvSpPr>
          <p:cNvPr id="5" name="Footer Placeholder 4">
            <a:extLst>
              <a:ext uri="{FF2B5EF4-FFF2-40B4-BE49-F238E27FC236}">
                <a16:creationId xmlns:a16="http://schemas.microsoft.com/office/drawing/2014/main" id="{27EA2CC1-4BDE-822E-C48B-1A344A5A3D5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B954571-E9A8-7755-D36A-F79D1338875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FF3733B-8708-694A-BA95-84671E120B0D}" type="slidenum">
              <a:rPr lang="en-US" smtClean="0"/>
              <a:t>‹#›</a:t>
            </a:fld>
            <a:endParaRPr lang="en-US"/>
          </a:p>
        </p:txBody>
      </p:sp>
    </p:spTree>
    <p:extLst>
      <p:ext uri="{BB962C8B-B14F-4D97-AF65-F5344CB8AC3E}">
        <p14:creationId xmlns:p14="http://schemas.microsoft.com/office/powerpoint/2010/main" val="16643901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42" name="Rectangle 1041">
            <a:extLst>
              <a:ext uri="{FF2B5EF4-FFF2-40B4-BE49-F238E27FC236}">
                <a16:creationId xmlns:a16="http://schemas.microsoft.com/office/drawing/2014/main" id="{32E62931-8EB4-42BB-BAAB-D8757BE66D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37FFA92-7C39-3289-0DA2-2C1EF526F355}"/>
              </a:ext>
            </a:extLst>
          </p:cNvPr>
          <p:cNvSpPr>
            <a:spLocks noGrp="1"/>
          </p:cNvSpPr>
          <p:nvPr>
            <p:ph type="ctrTitle"/>
          </p:nvPr>
        </p:nvSpPr>
        <p:spPr>
          <a:xfrm>
            <a:off x="6367461" y="728664"/>
            <a:ext cx="4984813" cy="3157080"/>
          </a:xfrm>
          <a:noFill/>
        </p:spPr>
        <p:txBody>
          <a:bodyPr>
            <a:normAutofit/>
          </a:bodyPr>
          <a:lstStyle/>
          <a:p>
            <a:pPr algn="l"/>
            <a:r>
              <a:rPr lang="en-US" sz="5200"/>
              <a:t>Comparison of Strategies to Inform K-means Clustering</a:t>
            </a:r>
          </a:p>
        </p:txBody>
      </p:sp>
      <p:sp>
        <p:nvSpPr>
          <p:cNvPr id="3" name="Subtitle 2">
            <a:extLst>
              <a:ext uri="{FF2B5EF4-FFF2-40B4-BE49-F238E27FC236}">
                <a16:creationId xmlns:a16="http://schemas.microsoft.com/office/drawing/2014/main" id="{284D9B41-88AB-A1A6-CB4C-FC68000C0053}"/>
              </a:ext>
            </a:extLst>
          </p:cNvPr>
          <p:cNvSpPr>
            <a:spLocks noGrp="1"/>
          </p:cNvSpPr>
          <p:nvPr>
            <p:ph type="subTitle" idx="1"/>
          </p:nvPr>
        </p:nvSpPr>
        <p:spPr>
          <a:xfrm>
            <a:off x="6367461" y="4072045"/>
            <a:ext cx="4984813" cy="2057289"/>
          </a:xfrm>
          <a:noFill/>
        </p:spPr>
        <p:txBody>
          <a:bodyPr>
            <a:normAutofit/>
          </a:bodyPr>
          <a:lstStyle/>
          <a:p>
            <a:pPr algn="l"/>
            <a:r>
              <a:rPr lang="en-US">
                <a:latin typeface="+mj-lt"/>
              </a:rPr>
              <a:t>Chris Taylor </a:t>
            </a:r>
          </a:p>
          <a:p>
            <a:pPr algn="l"/>
            <a:r>
              <a:rPr lang="en-US">
                <a:latin typeface="+mj-lt"/>
              </a:rPr>
              <a:t>DTSA 5510</a:t>
            </a:r>
          </a:p>
        </p:txBody>
      </p:sp>
      <p:pic>
        <p:nvPicPr>
          <p:cNvPr id="1026" name="Picture 2" descr="Create a complex illustration in black and white that represents the K-means clustering concept on a 2D plot. The image should show a multitude of data points grouped into several distinct clusters, each cluster formed by points in close proximity to each other. Larger dots should indicate the centroids of the clusters. Between the clusters, there should be empty space denoting clear separation. The data points are connected to their respective centroids with thin lines, illustrating the relationship between each point and the center of its cluster. This detailed representation should capture the essence of the clustering process, emphasizing the structure and organization of the data points in a visually engaging manner.">
            <a:extLst>
              <a:ext uri="{FF2B5EF4-FFF2-40B4-BE49-F238E27FC236}">
                <a16:creationId xmlns:a16="http://schemas.microsoft.com/office/drawing/2014/main" id="{15427255-52B9-C25D-A227-5BFD2D73DCB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493" r="9937"/>
          <a:stretch/>
        </p:blipFill>
        <p:spPr bwMode="auto">
          <a:xfrm>
            <a:off x="1" y="10"/>
            <a:ext cx="6005512" cy="6857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37828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29" name="Rectangle 5128">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B5506D6-1F73-3D3E-CBAF-4152CC91D351}"/>
              </a:ext>
            </a:extLst>
          </p:cNvPr>
          <p:cNvSpPr>
            <a:spLocks noGrp="1"/>
          </p:cNvSpPr>
          <p:nvPr>
            <p:ph type="title"/>
          </p:nvPr>
        </p:nvSpPr>
        <p:spPr>
          <a:xfrm>
            <a:off x="630936" y="639520"/>
            <a:ext cx="3429000" cy="1719072"/>
          </a:xfrm>
        </p:spPr>
        <p:txBody>
          <a:bodyPr anchor="b">
            <a:normAutofit/>
          </a:bodyPr>
          <a:lstStyle/>
          <a:p>
            <a:r>
              <a:rPr lang="en-US" sz="3800"/>
              <a:t>Principle Component Analysis</a:t>
            </a:r>
          </a:p>
        </p:txBody>
      </p:sp>
      <p:sp>
        <p:nvSpPr>
          <p:cNvPr id="5131"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26" name="Content Placeholder 5125">
            <a:extLst>
              <a:ext uri="{FF2B5EF4-FFF2-40B4-BE49-F238E27FC236}">
                <a16:creationId xmlns:a16="http://schemas.microsoft.com/office/drawing/2014/main" id="{5D9F04FE-2B60-9F0C-E8E0-C3B26AA5789E}"/>
              </a:ext>
            </a:extLst>
          </p:cNvPr>
          <p:cNvSpPr>
            <a:spLocks noGrp="1"/>
          </p:cNvSpPr>
          <p:nvPr>
            <p:ph idx="1"/>
          </p:nvPr>
        </p:nvSpPr>
        <p:spPr>
          <a:xfrm>
            <a:off x="630936" y="2807208"/>
            <a:ext cx="3429000" cy="3410712"/>
          </a:xfrm>
        </p:spPr>
        <p:txBody>
          <a:bodyPr anchor="t">
            <a:normAutofit/>
          </a:bodyPr>
          <a:lstStyle/>
          <a:p>
            <a:r>
              <a:rPr lang="en-US" sz="2200">
                <a:latin typeface="+mj-lt"/>
              </a:rPr>
              <a:t>Target variance = 0.95</a:t>
            </a:r>
          </a:p>
          <a:p>
            <a:r>
              <a:rPr lang="en-US" sz="2200">
                <a:latin typeface="+mj-lt"/>
              </a:rPr>
              <a:t>Reduced dataset used for both implementations of k-means</a:t>
            </a:r>
          </a:p>
        </p:txBody>
      </p:sp>
      <p:pic>
        <p:nvPicPr>
          <p:cNvPr id="5122" name="Picture 2" descr="Create an abstract illustration representing the concept of Principal Component Analysis (PCA). The image should show a 3D coordinate system with a cloud of data points spread out in space, primarily along a diagonal line across the three axes. Superimpose two arrows over the data cloud, with one arrow longer than the other, both pointing in the direction of the largest variance of the data. These arrows should represent the principal components, with the longer arrow aligned with the first principal component which captures the most variance, and the shorter arrow indicating the second principal component. The axes and arrows are labeled accordingly. The background is plain to emphasize the data and the principal components.">
            <a:extLst>
              <a:ext uri="{FF2B5EF4-FFF2-40B4-BE49-F238E27FC236}">
                <a16:creationId xmlns:a16="http://schemas.microsoft.com/office/drawing/2014/main" id="{8CD0FD8D-966B-E9F1-FE45-BB61F3A966B9}"/>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317236" y="640080"/>
            <a:ext cx="5577840" cy="55778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9966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954338-E31A-98CA-3E52-616C509F6D99}"/>
              </a:ext>
            </a:extLst>
          </p:cNvPr>
          <p:cNvSpPr>
            <a:spLocks noGrp="1"/>
          </p:cNvSpPr>
          <p:nvPr>
            <p:ph type="title"/>
          </p:nvPr>
        </p:nvSpPr>
        <p:spPr/>
        <p:txBody>
          <a:bodyPr/>
          <a:lstStyle/>
          <a:p>
            <a:r>
              <a:rPr lang="en-US"/>
              <a:t>Elbow Plot Informed K-means Clustering</a:t>
            </a:r>
          </a:p>
        </p:txBody>
      </p:sp>
      <p:sp>
        <p:nvSpPr>
          <p:cNvPr id="3" name="Text Placeholder 2">
            <a:extLst>
              <a:ext uri="{FF2B5EF4-FFF2-40B4-BE49-F238E27FC236}">
                <a16:creationId xmlns:a16="http://schemas.microsoft.com/office/drawing/2014/main" id="{6DE5A4E5-335E-3812-B299-1D820D15077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8830913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61"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F8073700-25ED-4915-4D8A-CE58D6F02D25}"/>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a:solidFill>
                  <a:srgbClr val="FFFFFF"/>
                </a:solidFill>
                <a:latin typeface="+mj-lt"/>
                <a:ea typeface="+mj-ea"/>
                <a:cs typeface="+mj-cs"/>
              </a:rPr>
              <a:t>Elbow Plot</a:t>
            </a:r>
          </a:p>
        </p:txBody>
      </p:sp>
      <p:pic>
        <p:nvPicPr>
          <p:cNvPr id="6148" name="Picture 4" descr="A graph with a line&#10;&#10;Description automatically generated">
            <a:extLst>
              <a:ext uri="{FF2B5EF4-FFF2-40B4-BE49-F238E27FC236}">
                <a16:creationId xmlns:a16="http://schemas.microsoft.com/office/drawing/2014/main" id="{2048B16B-CFC1-58F0-0F97-6755D8E41A8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4777316" y="664700"/>
            <a:ext cx="6780700" cy="55262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44866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5"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EF354B8-B26A-DD49-70CE-04A301D9C997}"/>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a:solidFill>
                  <a:srgbClr val="FFFFFF"/>
                </a:solidFill>
                <a:latin typeface="+mj-lt"/>
                <a:ea typeface="+mj-ea"/>
                <a:cs typeface="+mj-cs"/>
              </a:rPr>
              <a:t>Plot of Clusters</a:t>
            </a:r>
          </a:p>
        </p:txBody>
      </p:sp>
      <p:pic>
        <p:nvPicPr>
          <p:cNvPr id="7170" name="Picture 2">
            <a:extLst>
              <a:ext uri="{FF2B5EF4-FFF2-40B4-BE49-F238E27FC236}">
                <a16:creationId xmlns:a16="http://schemas.microsoft.com/office/drawing/2014/main" id="{605D7738-AF2F-72BC-BF42-59EB84D809D2}"/>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4813004" y="643466"/>
            <a:ext cx="6709323" cy="55687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09490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206" name="Rectangle 8205">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C1DA460-C765-C22E-466C-3DFBF384C5BA}"/>
              </a:ext>
            </a:extLst>
          </p:cNvPr>
          <p:cNvSpPr>
            <a:spLocks noGrp="1"/>
          </p:cNvSpPr>
          <p:nvPr>
            <p:ph type="title"/>
          </p:nvPr>
        </p:nvSpPr>
        <p:spPr>
          <a:xfrm>
            <a:off x="630936" y="639520"/>
            <a:ext cx="3429000" cy="1719072"/>
          </a:xfrm>
        </p:spPr>
        <p:txBody>
          <a:bodyPr vert="horz" lIns="91440" tIns="45720" rIns="91440" bIns="45720" rtlCol="0" anchor="b">
            <a:normAutofit/>
          </a:bodyPr>
          <a:lstStyle/>
          <a:p>
            <a:r>
              <a:rPr lang="en-US" sz="5400" kern="1200">
                <a:latin typeface="+mj-lt"/>
                <a:ea typeface="+mj-ea"/>
                <a:cs typeface="+mj-cs"/>
              </a:rPr>
              <a:t>Size of Clusters</a:t>
            </a:r>
          </a:p>
        </p:txBody>
      </p:sp>
      <p:sp>
        <p:nvSpPr>
          <p:cNvPr id="8208"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03" name="Content Placeholder 8202">
            <a:extLst>
              <a:ext uri="{FF2B5EF4-FFF2-40B4-BE49-F238E27FC236}">
                <a16:creationId xmlns:a16="http://schemas.microsoft.com/office/drawing/2014/main" id="{622DCFC5-10C0-D4E9-C0D6-6498666ADF7C}"/>
              </a:ext>
            </a:extLst>
          </p:cNvPr>
          <p:cNvSpPr>
            <a:spLocks noGrp="1"/>
          </p:cNvSpPr>
          <p:nvPr>
            <p:ph idx="1"/>
          </p:nvPr>
        </p:nvSpPr>
        <p:spPr>
          <a:xfrm>
            <a:off x="630936" y="2807208"/>
            <a:ext cx="3429000" cy="3410712"/>
          </a:xfrm>
        </p:spPr>
        <p:txBody>
          <a:bodyPr anchor="t">
            <a:normAutofit/>
          </a:bodyPr>
          <a:lstStyle/>
          <a:p>
            <a:r>
              <a:rPr lang="en-US" sz="2200">
                <a:latin typeface="+mj-lt"/>
              </a:rPr>
              <a:t>Cluster 1 = 65</a:t>
            </a:r>
          </a:p>
          <a:p>
            <a:r>
              <a:rPr lang="en-US" sz="2200">
                <a:latin typeface="+mj-lt"/>
              </a:rPr>
              <a:t>Cluster 2 = 70</a:t>
            </a:r>
          </a:p>
          <a:p>
            <a:r>
              <a:rPr lang="en-US" sz="2200">
                <a:latin typeface="+mj-lt"/>
              </a:rPr>
              <a:t>Cluster 3 = 75</a:t>
            </a:r>
          </a:p>
        </p:txBody>
      </p:sp>
      <p:pic>
        <p:nvPicPr>
          <p:cNvPr id="8194" name="Picture 2">
            <a:extLst>
              <a:ext uri="{FF2B5EF4-FFF2-40B4-BE49-F238E27FC236}">
                <a16:creationId xmlns:a16="http://schemas.microsoft.com/office/drawing/2014/main" id="{D9BF1E2C-22ED-221A-8FC9-D3E69E998C49}"/>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756102" y="640080"/>
            <a:ext cx="6700107" cy="55778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95283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954338-E31A-98CA-3E52-616C509F6D99}"/>
              </a:ext>
            </a:extLst>
          </p:cNvPr>
          <p:cNvSpPr>
            <a:spLocks noGrp="1"/>
          </p:cNvSpPr>
          <p:nvPr>
            <p:ph type="title"/>
          </p:nvPr>
        </p:nvSpPr>
        <p:spPr/>
        <p:txBody>
          <a:bodyPr/>
          <a:lstStyle/>
          <a:p>
            <a:r>
              <a:rPr lang="en-US"/>
              <a:t>Silhouette Score Informed K-means Clustering</a:t>
            </a:r>
          </a:p>
        </p:txBody>
      </p:sp>
      <p:sp>
        <p:nvSpPr>
          <p:cNvPr id="3" name="Text Placeholder 2">
            <a:extLst>
              <a:ext uri="{FF2B5EF4-FFF2-40B4-BE49-F238E27FC236}">
                <a16:creationId xmlns:a16="http://schemas.microsoft.com/office/drawing/2014/main" id="{6DE5A4E5-335E-3812-B299-1D820D15077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2890298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223"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6FE2DAB-4D07-7925-7E7B-0C7C61FFD2BB}"/>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a:solidFill>
                  <a:srgbClr val="FFFFFF"/>
                </a:solidFill>
                <a:latin typeface="+mj-lt"/>
                <a:ea typeface="+mj-ea"/>
                <a:cs typeface="+mj-cs"/>
              </a:rPr>
              <a:t>Silhouette Coefficient</a:t>
            </a:r>
          </a:p>
        </p:txBody>
      </p:sp>
      <p:pic>
        <p:nvPicPr>
          <p:cNvPr id="9218" name="Picture 2">
            <a:extLst>
              <a:ext uri="{FF2B5EF4-FFF2-40B4-BE49-F238E27FC236}">
                <a16:creationId xmlns:a16="http://schemas.microsoft.com/office/drawing/2014/main" id="{45C9B9E3-9EED-383D-5C6A-D85F3387A2A1}"/>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4802869" y="643466"/>
            <a:ext cx="6729593" cy="55687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64532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47"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0862026-DEB2-D84A-7E0C-A3040D89CBD9}"/>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a:solidFill>
                  <a:srgbClr val="FFFFFF"/>
                </a:solidFill>
                <a:latin typeface="+mj-lt"/>
                <a:ea typeface="+mj-ea"/>
                <a:cs typeface="+mj-cs"/>
              </a:rPr>
              <a:t>Plot of Clusters</a:t>
            </a:r>
          </a:p>
        </p:txBody>
      </p:sp>
      <p:pic>
        <p:nvPicPr>
          <p:cNvPr id="10242" name="Picture 2">
            <a:extLst>
              <a:ext uri="{FF2B5EF4-FFF2-40B4-BE49-F238E27FC236}">
                <a16:creationId xmlns:a16="http://schemas.microsoft.com/office/drawing/2014/main" id="{CA3D0A15-5E1D-6243-0A01-E356D5E9385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4813004" y="643466"/>
            <a:ext cx="6709323" cy="55687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77721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273" name="Rectangle 11272">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C31B47F-74EA-9858-AD46-7CFA92CBC178}"/>
              </a:ext>
            </a:extLst>
          </p:cNvPr>
          <p:cNvSpPr>
            <a:spLocks noGrp="1"/>
          </p:cNvSpPr>
          <p:nvPr>
            <p:ph type="title"/>
          </p:nvPr>
        </p:nvSpPr>
        <p:spPr>
          <a:xfrm>
            <a:off x="630936" y="639520"/>
            <a:ext cx="3429000" cy="1719072"/>
          </a:xfrm>
        </p:spPr>
        <p:txBody>
          <a:bodyPr anchor="b">
            <a:normAutofit/>
          </a:bodyPr>
          <a:lstStyle/>
          <a:p>
            <a:r>
              <a:rPr lang="en-US" sz="5400"/>
              <a:t>Size of Clusters</a:t>
            </a:r>
          </a:p>
        </p:txBody>
      </p:sp>
      <p:sp>
        <p:nvSpPr>
          <p:cNvPr id="11275"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70" name="Content Placeholder 11269">
            <a:extLst>
              <a:ext uri="{FF2B5EF4-FFF2-40B4-BE49-F238E27FC236}">
                <a16:creationId xmlns:a16="http://schemas.microsoft.com/office/drawing/2014/main" id="{235039C3-1C51-578E-A9C8-A30F531708FB}"/>
              </a:ext>
            </a:extLst>
          </p:cNvPr>
          <p:cNvSpPr>
            <a:spLocks noGrp="1"/>
          </p:cNvSpPr>
          <p:nvPr>
            <p:ph idx="1"/>
          </p:nvPr>
        </p:nvSpPr>
        <p:spPr>
          <a:xfrm>
            <a:off x="630936" y="2807208"/>
            <a:ext cx="3429000" cy="3410712"/>
          </a:xfrm>
        </p:spPr>
        <p:txBody>
          <a:bodyPr anchor="t">
            <a:normAutofit/>
          </a:bodyPr>
          <a:lstStyle/>
          <a:p>
            <a:r>
              <a:rPr lang="en-US" sz="2200">
                <a:latin typeface="+mj-lt"/>
              </a:rPr>
              <a:t>Cluster 1 = 80</a:t>
            </a:r>
          </a:p>
          <a:p>
            <a:r>
              <a:rPr lang="en-US" sz="2200">
                <a:latin typeface="+mj-lt"/>
              </a:rPr>
              <a:t>Cluster 2 = 130</a:t>
            </a:r>
          </a:p>
        </p:txBody>
      </p:sp>
      <p:pic>
        <p:nvPicPr>
          <p:cNvPr id="11266" name="Picture 2">
            <a:extLst>
              <a:ext uri="{FF2B5EF4-FFF2-40B4-BE49-F238E27FC236}">
                <a16:creationId xmlns:a16="http://schemas.microsoft.com/office/drawing/2014/main" id="{7C424D29-AFA4-32DF-E618-D0251DE94957}"/>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725647" y="640080"/>
            <a:ext cx="6761017" cy="55778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31980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4BBED9-761E-D7D2-81B9-5DDD8B4668E8}"/>
              </a:ext>
            </a:extLst>
          </p:cNvPr>
          <p:cNvSpPr>
            <a:spLocks noGrp="1"/>
          </p:cNvSpPr>
          <p:nvPr>
            <p:ph type="title"/>
          </p:nvPr>
        </p:nvSpPr>
        <p:spPr/>
        <p:txBody>
          <a:bodyPr/>
          <a:lstStyle/>
          <a:p>
            <a:r>
              <a:rPr lang="en-US"/>
              <a:t>Comparison of K-means Algorithms </a:t>
            </a:r>
          </a:p>
        </p:txBody>
      </p:sp>
      <p:sp>
        <p:nvSpPr>
          <p:cNvPr id="3" name="Text Placeholder 2">
            <a:extLst>
              <a:ext uri="{FF2B5EF4-FFF2-40B4-BE49-F238E27FC236}">
                <a16:creationId xmlns:a16="http://schemas.microsoft.com/office/drawing/2014/main" id="{4C1AC367-1534-9E2C-987D-BE7D04E3F56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0469177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79" name="Slide Background">
            <a:extLst>
              <a:ext uri="{FF2B5EF4-FFF2-40B4-BE49-F238E27FC236}">
                <a16:creationId xmlns:a16="http://schemas.microsoft.com/office/drawing/2014/main" id="{3ECBE1F1-D69B-4AFA-ABD5-8E41720EF6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descr="Create a black and white illustration of a question mark. The image should feature a bold and stylized question mark symbol at the center, with a clear and simple design. The background should be plain to ensure that the focus remains solely on the question mark itself. The illustration should convey a sense of curiosity and intrigue, characteristic of the symbol.">
            <a:extLst>
              <a:ext uri="{FF2B5EF4-FFF2-40B4-BE49-F238E27FC236}">
                <a16:creationId xmlns:a16="http://schemas.microsoft.com/office/drawing/2014/main" id="{CA6597DF-4446-9804-41D6-7962AD6E774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274" r="9837"/>
          <a:stretch/>
        </p:blipFill>
        <p:spPr bwMode="auto">
          <a:xfrm>
            <a:off x="-1" y="-2"/>
            <a:ext cx="5410198" cy="6858002"/>
          </a:xfrm>
          <a:prstGeom prst="rect">
            <a:avLst/>
          </a:prstGeom>
          <a:noFill/>
          <a:extLst>
            <a:ext uri="{909E8E84-426E-40DD-AFC4-6F175D3DCCD1}">
              <a14:hiddenFill xmlns:a14="http://schemas.microsoft.com/office/drawing/2010/main">
                <a:solidFill>
                  <a:srgbClr val="FFFFFF"/>
                </a:solidFill>
              </a14:hiddenFill>
            </a:ext>
          </a:extLst>
        </p:spPr>
      </p:pic>
      <p:sp useBgFill="1">
        <p:nvSpPr>
          <p:cNvPr id="3081" name="Rectangle 3080">
            <a:extLst>
              <a:ext uri="{FF2B5EF4-FFF2-40B4-BE49-F238E27FC236}">
                <a16:creationId xmlns:a16="http://schemas.microsoft.com/office/drawing/2014/main" id="{603A6265-E10C-4B85-9C20-E75FCAF9CC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0197" y="-1"/>
            <a:ext cx="6781802" cy="2286000"/>
          </a:xfrm>
          <a:prstGeom prst="rect">
            <a:avLst/>
          </a:prstGeom>
          <a:ln>
            <a:noFill/>
          </a:ln>
          <a:effectLst>
            <a:outerShdw blurRad="355600" dist="152400" sx="95000" sy="95000" algn="t" rotWithShape="0">
              <a:srgbClr val="000000">
                <a:alpha val="2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F67C204-D63C-355D-262B-2AE8D016DB0E}"/>
              </a:ext>
            </a:extLst>
          </p:cNvPr>
          <p:cNvSpPr>
            <a:spLocks noGrp="1"/>
          </p:cNvSpPr>
          <p:nvPr>
            <p:ph type="title"/>
          </p:nvPr>
        </p:nvSpPr>
        <p:spPr>
          <a:xfrm>
            <a:off x="6115317" y="405685"/>
            <a:ext cx="5464968" cy="1559301"/>
          </a:xfrm>
        </p:spPr>
        <p:txBody>
          <a:bodyPr>
            <a:normAutofit/>
          </a:bodyPr>
          <a:lstStyle/>
          <a:p>
            <a:r>
              <a:rPr lang="en-US" sz="4000"/>
              <a:t>Frame the Problem </a:t>
            </a:r>
          </a:p>
        </p:txBody>
      </p:sp>
      <p:sp>
        <p:nvSpPr>
          <p:cNvPr id="3" name="Content Placeholder 2">
            <a:extLst>
              <a:ext uri="{FF2B5EF4-FFF2-40B4-BE49-F238E27FC236}">
                <a16:creationId xmlns:a16="http://schemas.microsoft.com/office/drawing/2014/main" id="{E6702260-C05D-9ADC-01C7-2BD4C781F5A0}"/>
              </a:ext>
            </a:extLst>
          </p:cNvPr>
          <p:cNvSpPr>
            <a:spLocks noGrp="1"/>
          </p:cNvSpPr>
          <p:nvPr>
            <p:ph idx="1"/>
          </p:nvPr>
        </p:nvSpPr>
        <p:spPr>
          <a:xfrm>
            <a:off x="6115317" y="2743200"/>
            <a:ext cx="5247340" cy="3496878"/>
          </a:xfrm>
        </p:spPr>
        <p:txBody>
          <a:bodyPr anchor="ctr">
            <a:normAutofit/>
          </a:bodyPr>
          <a:lstStyle/>
          <a:p>
            <a:r>
              <a:rPr lang="en-US" sz="2000">
                <a:latin typeface="+mj-lt"/>
              </a:rPr>
              <a:t>K-means requires selection of k before implementing the algorithm </a:t>
            </a:r>
          </a:p>
          <a:p>
            <a:r>
              <a:rPr lang="en-US" sz="2000">
                <a:latin typeface="+mj-lt"/>
              </a:rPr>
              <a:t>Two popular methods for selecting k</a:t>
            </a:r>
          </a:p>
          <a:p>
            <a:pPr lvl="1"/>
            <a:r>
              <a:rPr lang="en-US" sz="2000">
                <a:latin typeface="+mj-lt"/>
              </a:rPr>
              <a:t>Elbow Plot</a:t>
            </a:r>
          </a:p>
          <a:p>
            <a:pPr lvl="2"/>
            <a:r>
              <a:rPr lang="en-US">
                <a:latin typeface="+mj-lt"/>
              </a:rPr>
              <a:t>“Coarse” according to </a:t>
            </a:r>
            <a:r>
              <a:rPr lang="en-US" err="1">
                <a:latin typeface="+mj-lt"/>
              </a:rPr>
              <a:t>Géron</a:t>
            </a:r>
            <a:r>
              <a:rPr lang="en-US">
                <a:latin typeface="+mj-lt"/>
              </a:rPr>
              <a:t> (2021)</a:t>
            </a:r>
          </a:p>
          <a:p>
            <a:pPr lvl="1"/>
            <a:r>
              <a:rPr lang="en-US" sz="2000">
                <a:latin typeface="+mj-lt"/>
              </a:rPr>
              <a:t>Silhouette Score</a:t>
            </a:r>
          </a:p>
          <a:p>
            <a:r>
              <a:rPr lang="en-US" sz="2000">
                <a:latin typeface="+mj-lt"/>
              </a:rPr>
              <a:t>How does the use of each impact the output of the algorithm?</a:t>
            </a:r>
          </a:p>
          <a:p>
            <a:pPr marL="457200" lvl="1" indent="0">
              <a:buNone/>
            </a:pPr>
            <a:endParaRPr lang="en-US" sz="2000"/>
          </a:p>
          <a:p>
            <a:endParaRPr lang="en-US" sz="2000">
              <a:latin typeface="+mj-lt"/>
            </a:endParaRPr>
          </a:p>
        </p:txBody>
      </p:sp>
    </p:spTree>
    <p:extLst>
      <p:ext uri="{BB962C8B-B14F-4D97-AF65-F5344CB8AC3E}">
        <p14:creationId xmlns:p14="http://schemas.microsoft.com/office/powerpoint/2010/main" val="4883863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DC6AEBB-733E-77CC-A1EA-26E666496943}"/>
              </a:ext>
            </a:extLst>
          </p:cNvPr>
          <p:cNvSpPr>
            <a:spLocks noGrp="1"/>
          </p:cNvSpPr>
          <p:nvPr>
            <p:ph type="title"/>
          </p:nvPr>
        </p:nvSpPr>
        <p:spPr>
          <a:xfrm>
            <a:off x="630936" y="639520"/>
            <a:ext cx="3429000" cy="1719072"/>
          </a:xfrm>
        </p:spPr>
        <p:txBody>
          <a:bodyPr anchor="b">
            <a:normAutofit/>
          </a:bodyPr>
          <a:lstStyle/>
          <a:p>
            <a:r>
              <a:rPr lang="en-US" sz="5400"/>
              <a:t>Evaluation Metrics</a:t>
            </a:r>
          </a:p>
        </p:txBody>
      </p:sp>
      <p:sp>
        <p:nvSpPr>
          <p:cNvPr id="13"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7">
            <a:extLst>
              <a:ext uri="{FF2B5EF4-FFF2-40B4-BE49-F238E27FC236}">
                <a16:creationId xmlns:a16="http://schemas.microsoft.com/office/drawing/2014/main" id="{D793F458-6775-ABAF-ECB2-7A13ED8D58C6}"/>
              </a:ext>
            </a:extLst>
          </p:cNvPr>
          <p:cNvSpPr>
            <a:spLocks noGrp="1"/>
          </p:cNvSpPr>
          <p:nvPr>
            <p:ph idx="1"/>
          </p:nvPr>
        </p:nvSpPr>
        <p:spPr>
          <a:xfrm>
            <a:off x="630936" y="2807208"/>
            <a:ext cx="3429000" cy="3410712"/>
          </a:xfrm>
        </p:spPr>
        <p:txBody>
          <a:bodyPr anchor="t">
            <a:normAutofit/>
          </a:bodyPr>
          <a:lstStyle/>
          <a:p>
            <a:r>
              <a:rPr lang="en-US" sz="2200"/>
              <a:t>Two of three metrics favor K-means informed by Silhouette Score </a:t>
            </a:r>
          </a:p>
          <a:p>
            <a:r>
              <a:rPr lang="en-US" sz="2200"/>
              <a:t>Adjusted Rand Index incorporates ground truth</a:t>
            </a:r>
          </a:p>
        </p:txBody>
      </p:sp>
      <p:pic>
        <p:nvPicPr>
          <p:cNvPr id="4" name="Content Placeholder 3">
            <a:extLst>
              <a:ext uri="{FF2B5EF4-FFF2-40B4-BE49-F238E27FC236}">
                <a16:creationId xmlns:a16="http://schemas.microsoft.com/office/drawing/2014/main" id="{144DA78B-4197-3659-AD1D-99DDE4B8D9C8}"/>
              </a:ext>
            </a:extLst>
          </p:cNvPr>
          <p:cNvPicPr>
            <a:picLocks noChangeAspect="1"/>
          </p:cNvPicPr>
          <p:nvPr/>
        </p:nvPicPr>
        <p:blipFill>
          <a:blip r:embed="rId2"/>
          <a:stretch>
            <a:fillRect/>
          </a:stretch>
        </p:blipFill>
        <p:spPr>
          <a:xfrm>
            <a:off x="4654296" y="2609183"/>
            <a:ext cx="6903720" cy="1639633"/>
          </a:xfrm>
          <a:prstGeom prst="rect">
            <a:avLst/>
          </a:prstGeom>
        </p:spPr>
      </p:pic>
    </p:spTree>
    <p:extLst>
      <p:ext uri="{BB962C8B-B14F-4D97-AF65-F5344CB8AC3E}">
        <p14:creationId xmlns:p14="http://schemas.microsoft.com/office/powerpoint/2010/main" val="5956744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457BC8-AAF3-5EB6-84AF-F7D0BD920541}"/>
              </a:ext>
            </a:extLst>
          </p:cNvPr>
          <p:cNvSpPr>
            <a:spLocks noGrp="1"/>
          </p:cNvSpPr>
          <p:nvPr>
            <p:ph type="title"/>
          </p:nvPr>
        </p:nvSpPr>
        <p:spPr/>
        <p:txBody>
          <a:bodyPr/>
          <a:lstStyle/>
          <a:p>
            <a:r>
              <a:rPr lang="en-US"/>
              <a:t>Conclusion</a:t>
            </a:r>
          </a:p>
        </p:txBody>
      </p:sp>
      <p:sp>
        <p:nvSpPr>
          <p:cNvPr id="3" name="Text Placeholder 2">
            <a:extLst>
              <a:ext uri="{FF2B5EF4-FFF2-40B4-BE49-F238E27FC236}">
                <a16:creationId xmlns:a16="http://schemas.microsoft.com/office/drawing/2014/main" id="{1D7FB4FD-CB34-86FC-5F66-B62C53A9DEC7}"/>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6915125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05DEF10-EA88-602C-9CEE-6E98660521A6}"/>
              </a:ext>
            </a:extLst>
          </p:cNvPr>
          <p:cNvSpPr>
            <a:spLocks noGrp="1"/>
          </p:cNvSpPr>
          <p:nvPr>
            <p:ph type="title"/>
          </p:nvPr>
        </p:nvSpPr>
        <p:spPr>
          <a:xfrm>
            <a:off x="841248" y="548640"/>
            <a:ext cx="3600860" cy="5431536"/>
          </a:xfrm>
        </p:spPr>
        <p:txBody>
          <a:bodyPr>
            <a:normAutofit/>
          </a:bodyPr>
          <a:lstStyle/>
          <a:p>
            <a:r>
              <a:rPr lang="en-US" sz="5400"/>
              <a:t>Conclusion</a:t>
            </a:r>
          </a:p>
        </p:txBody>
      </p:sp>
      <p:sp>
        <p:nvSpPr>
          <p:cNvPr id="19"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648947A-0B43-AB08-86F9-E89E4463B164}"/>
              </a:ext>
            </a:extLst>
          </p:cNvPr>
          <p:cNvSpPr>
            <a:spLocks noGrp="1"/>
          </p:cNvSpPr>
          <p:nvPr>
            <p:ph idx="1"/>
          </p:nvPr>
        </p:nvSpPr>
        <p:spPr>
          <a:xfrm>
            <a:off x="5126418" y="552091"/>
            <a:ext cx="6224335" cy="5431536"/>
          </a:xfrm>
        </p:spPr>
        <p:txBody>
          <a:bodyPr anchor="ctr">
            <a:normAutofit/>
          </a:bodyPr>
          <a:lstStyle/>
          <a:p>
            <a:r>
              <a:rPr lang="en-US" sz="2400">
                <a:latin typeface="+mj-lt"/>
              </a:rPr>
              <a:t>K-means informed by Elbow Plot performed better </a:t>
            </a:r>
          </a:p>
          <a:p>
            <a:r>
              <a:rPr lang="en-US" sz="2400">
                <a:latin typeface="+mj-lt"/>
              </a:rPr>
              <a:t>Might be best to explore all options instead of relying on general suggestions</a:t>
            </a:r>
          </a:p>
          <a:p>
            <a:r>
              <a:rPr lang="en-US" sz="2400">
                <a:latin typeface="+mj-lt"/>
              </a:rPr>
              <a:t>Future iterations of project could incorporate different dimension reduction techniques</a:t>
            </a:r>
          </a:p>
        </p:txBody>
      </p:sp>
    </p:spTree>
    <p:extLst>
      <p:ext uri="{BB962C8B-B14F-4D97-AF65-F5344CB8AC3E}">
        <p14:creationId xmlns:p14="http://schemas.microsoft.com/office/powerpoint/2010/main" val="2027339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8FBD2D-411F-B0FD-7B3A-D692E952517C}"/>
              </a:ext>
            </a:extLst>
          </p:cNvPr>
          <p:cNvSpPr>
            <a:spLocks noGrp="1"/>
          </p:cNvSpPr>
          <p:nvPr>
            <p:ph type="title"/>
          </p:nvPr>
        </p:nvSpPr>
        <p:spPr/>
        <p:txBody>
          <a:bodyPr vert="horz" lIns="91440" tIns="45720" rIns="91440" bIns="45720" rtlCol="0" anchor="b">
            <a:normAutofit/>
          </a:bodyPr>
          <a:lstStyle/>
          <a:p>
            <a:r>
              <a:rPr lang="en-US" sz="4400"/>
              <a:t>Exploratory Data Analysis</a:t>
            </a:r>
          </a:p>
        </p:txBody>
      </p:sp>
      <p:sp>
        <p:nvSpPr>
          <p:cNvPr id="5" name="Text Placeholder 4">
            <a:extLst>
              <a:ext uri="{FF2B5EF4-FFF2-40B4-BE49-F238E27FC236}">
                <a16:creationId xmlns:a16="http://schemas.microsoft.com/office/drawing/2014/main" id="{C65F9E66-5DCC-757E-F8EE-28A8D47366ED}"/>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6474025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7" name="Rectangle 2056">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BF16A50-09C5-1671-64E4-3434594A38CA}"/>
              </a:ext>
            </a:extLst>
          </p:cNvPr>
          <p:cNvSpPr>
            <a:spLocks noGrp="1"/>
          </p:cNvSpPr>
          <p:nvPr>
            <p:ph type="title"/>
          </p:nvPr>
        </p:nvSpPr>
        <p:spPr>
          <a:xfrm>
            <a:off x="640080" y="325369"/>
            <a:ext cx="4368602" cy="1956841"/>
          </a:xfrm>
        </p:spPr>
        <p:txBody>
          <a:bodyPr anchor="b">
            <a:normAutofit/>
          </a:bodyPr>
          <a:lstStyle/>
          <a:p>
            <a:r>
              <a:rPr lang="en-US" sz="5400"/>
              <a:t>Description of Data</a:t>
            </a:r>
          </a:p>
        </p:txBody>
      </p:sp>
      <p:sp>
        <p:nvSpPr>
          <p:cNvPr id="2059"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4" name="Content Placeholder 2053">
            <a:extLst>
              <a:ext uri="{FF2B5EF4-FFF2-40B4-BE49-F238E27FC236}">
                <a16:creationId xmlns:a16="http://schemas.microsoft.com/office/drawing/2014/main" id="{8EF690F5-374D-D6ED-2F9F-44B30D78E8D9}"/>
              </a:ext>
            </a:extLst>
          </p:cNvPr>
          <p:cNvSpPr>
            <a:spLocks noGrp="1"/>
          </p:cNvSpPr>
          <p:nvPr>
            <p:ph idx="1"/>
          </p:nvPr>
        </p:nvSpPr>
        <p:spPr>
          <a:xfrm>
            <a:off x="640080" y="2872899"/>
            <a:ext cx="4243589" cy="3320668"/>
          </a:xfrm>
        </p:spPr>
        <p:txBody>
          <a:bodyPr>
            <a:normAutofit/>
          </a:bodyPr>
          <a:lstStyle/>
          <a:p>
            <a:r>
              <a:rPr lang="en-US" sz="2200">
                <a:latin typeface="+mj-lt"/>
              </a:rPr>
              <a:t>210 observations</a:t>
            </a:r>
          </a:p>
          <a:p>
            <a:r>
              <a:rPr lang="en-US" sz="2200">
                <a:latin typeface="+mj-lt"/>
              </a:rPr>
              <a:t>Eight geometric properties </a:t>
            </a:r>
          </a:p>
          <a:p>
            <a:pPr lvl="1"/>
            <a:r>
              <a:rPr lang="en-US" sz="1800">
                <a:latin typeface="+mj-lt"/>
              </a:rPr>
              <a:t>Area</a:t>
            </a:r>
          </a:p>
          <a:p>
            <a:pPr lvl="1"/>
            <a:r>
              <a:rPr lang="en-US" sz="1800">
                <a:latin typeface="+mj-lt"/>
              </a:rPr>
              <a:t>Perimeter</a:t>
            </a:r>
          </a:p>
          <a:p>
            <a:pPr lvl="1"/>
            <a:r>
              <a:rPr lang="en-US" sz="1800">
                <a:latin typeface="+mj-lt"/>
              </a:rPr>
              <a:t>Compactness</a:t>
            </a:r>
          </a:p>
          <a:p>
            <a:pPr lvl="1"/>
            <a:r>
              <a:rPr lang="en-US" sz="1800">
                <a:latin typeface="+mj-lt"/>
              </a:rPr>
              <a:t>Kernel length</a:t>
            </a:r>
          </a:p>
          <a:p>
            <a:pPr lvl="1"/>
            <a:r>
              <a:rPr lang="en-US" sz="1800">
                <a:latin typeface="+mj-lt"/>
              </a:rPr>
              <a:t>Kernel width</a:t>
            </a:r>
          </a:p>
          <a:p>
            <a:pPr lvl="1"/>
            <a:r>
              <a:rPr lang="en-US" sz="1800">
                <a:latin typeface="+mj-lt"/>
              </a:rPr>
              <a:t>Asymmetry coefficient</a:t>
            </a:r>
          </a:p>
          <a:p>
            <a:pPr lvl="1"/>
            <a:r>
              <a:rPr lang="en-US" sz="1800">
                <a:latin typeface="+mj-lt"/>
              </a:rPr>
              <a:t>Kernel groove length</a:t>
            </a:r>
          </a:p>
        </p:txBody>
      </p:sp>
      <p:pic>
        <p:nvPicPr>
          <p:cNvPr id="2050" name="Picture 2" descr="Create a black and white illustration of a single wheat seed. The image should depict the wheat seed in detail, showing its textured surface and natural shape. The seed should be centered in the composition, with a focus on its unique features such as the crease along its side and the slight tapering at the ends. The background should be plain to emphasize the wheat seed. The illustration should be realistic and detailed, highlighting the organic characteristics of the seed.">
            <a:extLst>
              <a:ext uri="{FF2B5EF4-FFF2-40B4-BE49-F238E27FC236}">
                <a16:creationId xmlns:a16="http://schemas.microsoft.com/office/drawing/2014/main" id="{26D1B5AF-56D8-5826-C65E-D39BF5C851A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02"/>
          <a:stretch/>
        </p:blipFill>
        <p:spPr bwMode="auto">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76461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8EF6B30-F945-1641-8F79-05F40A4BFD0A}"/>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a:solidFill>
                  <a:srgbClr val="FFFFFF"/>
                </a:solidFill>
                <a:latin typeface="+mj-lt"/>
                <a:ea typeface="+mj-ea"/>
                <a:cs typeface="+mj-cs"/>
              </a:rPr>
              <a:t>Histogram of Features</a:t>
            </a:r>
          </a:p>
        </p:txBody>
      </p:sp>
      <p:pic>
        <p:nvPicPr>
          <p:cNvPr id="4" name="Content Placeholder 3">
            <a:extLst>
              <a:ext uri="{FF2B5EF4-FFF2-40B4-BE49-F238E27FC236}">
                <a16:creationId xmlns:a16="http://schemas.microsoft.com/office/drawing/2014/main" id="{F3495E27-1F28-73AF-F1B9-B2E4276A36CE}"/>
              </a:ext>
            </a:extLst>
          </p:cNvPr>
          <p:cNvPicPr>
            <a:picLocks noGrp="1" noChangeAspect="1"/>
          </p:cNvPicPr>
          <p:nvPr>
            <p:ph idx="1"/>
          </p:nvPr>
        </p:nvPicPr>
        <p:blipFill>
          <a:blip r:embed="rId2"/>
          <a:stretch>
            <a:fillRect/>
          </a:stretch>
        </p:blipFill>
        <p:spPr>
          <a:xfrm>
            <a:off x="4777316" y="1130874"/>
            <a:ext cx="6780700" cy="4593922"/>
          </a:xfrm>
          <a:prstGeom prst="rect">
            <a:avLst/>
          </a:prstGeom>
        </p:spPr>
      </p:pic>
    </p:spTree>
    <p:extLst>
      <p:ext uri="{BB962C8B-B14F-4D97-AF65-F5344CB8AC3E}">
        <p14:creationId xmlns:p14="http://schemas.microsoft.com/office/powerpoint/2010/main" val="36332380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295"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54DD2D6-5BA3-964D-8852-4226F87103F9}"/>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a:solidFill>
                  <a:srgbClr val="FFFFFF"/>
                </a:solidFill>
                <a:latin typeface="+mj-lt"/>
                <a:ea typeface="+mj-ea"/>
                <a:cs typeface="+mj-cs"/>
              </a:rPr>
              <a:t>Histogram of Features</a:t>
            </a:r>
          </a:p>
        </p:txBody>
      </p:sp>
      <p:pic>
        <p:nvPicPr>
          <p:cNvPr id="12290" name="Picture 2" descr="A graph of a number of different colored bars&#10;&#10;Description automatically generated">
            <a:extLst>
              <a:ext uri="{FF2B5EF4-FFF2-40B4-BE49-F238E27FC236}">
                <a16:creationId xmlns:a16="http://schemas.microsoft.com/office/drawing/2014/main" id="{D4765CB5-071A-B08F-1C5A-E5054C344F1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4777316" y="1486860"/>
            <a:ext cx="6780700" cy="3881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60700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0522F06-86ED-BBE3-695B-68B04C2609CF}"/>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a:solidFill>
                  <a:srgbClr val="FFFFFF"/>
                </a:solidFill>
                <a:latin typeface="+mj-lt"/>
                <a:ea typeface="+mj-ea"/>
                <a:cs typeface="+mj-cs"/>
              </a:rPr>
              <a:t>Violin Plot of Features</a:t>
            </a:r>
          </a:p>
        </p:txBody>
      </p:sp>
      <p:pic>
        <p:nvPicPr>
          <p:cNvPr id="4" name="Content Placeholder 3">
            <a:extLst>
              <a:ext uri="{FF2B5EF4-FFF2-40B4-BE49-F238E27FC236}">
                <a16:creationId xmlns:a16="http://schemas.microsoft.com/office/drawing/2014/main" id="{EB55CDF3-FB42-AE97-23BD-68E859C9C21A}"/>
              </a:ext>
            </a:extLst>
          </p:cNvPr>
          <p:cNvPicPr>
            <a:picLocks noGrp="1" noChangeAspect="1"/>
          </p:cNvPicPr>
          <p:nvPr>
            <p:ph idx="1"/>
          </p:nvPr>
        </p:nvPicPr>
        <p:blipFill>
          <a:blip r:embed="rId2"/>
          <a:stretch>
            <a:fillRect/>
          </a:stretch>
        </p:blipFill>
        <p:spPr>
          <a:xfrm>
            <a:off x="4777316" y="1563143"/>
            <a:ext cx="6780700" cy="3729384"/>
          </a:xfrm>
          <a:prstGeom prst="rect">
            <a:avLst/>
          </a:prstGeom>
        </p:spPr>
      </p:pic>
    </p:spTree>
    <p:extLst>
      <p:ext uri="{BB962C8B-B14F-4D97-AF65-F5344CB8AC3E}">
        <p14:creationId xmlns:p14="http://schemas.microsoft.com/office/powerpoint/2010/main" val="42532834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3"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5DF685-55EF-3D82-71EA-49044784AF8C}"/>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a:solidFill>
                  <a:srgbClr val="FFFFFF"/>
                </a:solidFill>
                <a:latin typeface="+mj-lt"/>
                <a:ea typeface="+mj-ea"/>
                <a:cs typeface="+mj-cs"/>
              </a:rPr>
              <a:t>Correlation Between Features</a:t>
            </a:r>
          </a:p>
        </p:txBody>
      </p:sp>
      <p:pic>
        <p:nvPicPr>
          <p:cNvPr id="4098" name="Picture 2">
            <a:extLst>
              <a:ext uri="{FF2B5EF4-FFF2-40B4-BE49-F238E27FC236}">
                <a16:creationId xmlns:a16="http://schemas.microsoft.com/office/drawing/2014/main" id="{050A522F-2BFC-0B97-9E64-5E2B778BF8E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5073923" y="643466"/>
            <a:ext cx="6187486" cy="55687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94337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80E21785-62D8-430F-9521-90166EF7C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Shape 28">
            <a:extLst>
              <a:ext uri="{FF2B5EF4-FFF2-40B4-BE49-F238E27FC236}">
                <a16:creationId xmlns:a16="http://schemas.microsoft.com/office/drawing/2014/main" id="{ED7CF8A0-D3E4-4A16-87D3-1D973AC61B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013296" y="697832"/>
            <a:ext cx="8189484" cy="5541981"/>
          </a:xfrm>
          <a:custGeom>
            <a:avLst/>
            <a:gdLst>
              <a:gd name="connsiteX0" fmla="*/ 1164045 w 7323233"/>
              <a:gd name="connsiteY0" fmla="*/ 25 h 5835507"/>
              <a:gd name="connsiteX1" fmla="*/ 1213723 w 7323233"/>
              <a:gd name="connsiteY1" fmla="*/ 8385 h 5835507"/>
              <a:gd name="connsiteX2" fmla="*/ 2251656 w 7323233"/>
              <a:gd name="connsiteY2" fmla="*/ 138318 h 5835507"/>
              <a:gd name="connsiteX3" fmla="*/ 3226534 w 7323233"/>
              <a:gd name="connsiteY3" fmla="*/ 205194 h 5835507"/>
              <a:gd name="connsiteX4" fmla="*/ 4404335 w 7323233"/>
              <a:gd name="connsiteY4" fmla="*/ 316784 h 5835507"/>
              <a:gd name="connsiteX5" fmla="*/ 5225968 w 7323233"/>
              <a:gd name="connsiteY5" fmla="*/ 350415 h 5835507"/>
              <a:gd name="connsiteX6" fmla="*/ 5266859 w 7323233"/>
              <a:gd name="connsiteY6" fmla="*/ 348884 h 5835507"/>
              <a:gd name="connsiteX7" fmla="*/ 5685318 w 7323233"/>
              <a:gd name="connsiteY7" fmla="*/ 399712 h 5835507"/>
              <a:gd name="connsiteX8" fmla="*/ 5411315 w 7323233"/>
              <a:gd name="connsiteY8" fmla="*/ 618305 h 5835507"/>
              <a:gd name="connsiteX9" fmla="*/ 5805698 w 7323233"/>
              <a:gd name="connsiteY9" fmla="*/ 721868 h 5835507"/>
              <a:gd name="connsiteX10" fmla="*/ 6188997 w 7323233"/>
              <a:gd name="connsiteY10" fmla="*/ 868233 h 5835507"/>
              <a:gd name="connsiteX11" fmla="*/ 6261225 w 7323233"/>
              <a:gd name="connsiteY11" fmla="*/ 928614 h 5835507"/>
              <a:gd name="connsiteX12" fmla="*/ 6858533 w 7323233"/>
              <a:gd name="connsiteY12" fmla="*/ 1323379 h 5835507"/>
              <a:gd name="connsiteX13" fmla="*/ 6744269 w 7323233"/>
              <a:gd name="connsiteY13" fmla="*/ 1407072 h 5835507"/>
              <a:gd name="connsiteX14" fmla="*/ 6956365 w 7323233"/>
              <a:gd name="connsiteY14" fmla="*/ 1507197 h 5835507"/>
              <a:gd name="connsiteX15" fmla="*/ 7004134 w 7323233"/>
              <a:gd name="connsiteY15" fmla="*/ 1549234 h 5835507"/>
              <a:gd name="connsiteX16" fmla="*/ 6963627 w 7323233"/>
              <a:gd name="connsiteY16" fmla="*/ 1599678 h 5835507"/>
              <a:gd name="connsiteX17" fmla="*/ 6875731 w 7323233"/>
              <a:gd name="connsiteY17" fmla="*/ 1634837 h 5835507"/>
              <a:gd name="connsiteX18" fmla="*/ 6759175 w 7323233"/>
              <a:gd name="connsiteY18" fmla="*/ 1723878 h 5835507"/>
              <a:gd name="connsiteX19" fmla="*/ 6763759 w 7323233"/>
              <a:gd name="connsiteY19" fmla="*/ 1793431 h 5835507"/>
              <a:gd name="connsiteX20" fmla="*/ 6832931 w 7323233"/>
              <a:gd name="connsiteY20" fmla="*/ 1919543 h 5835507"/>
              <a:gd name="connsiteX21" fmla="*/ 6728984 w 7323233"/>
              <a:gd name="connsiteY21" fmla="*/ 2051386 h 5835507"/>
              <a:gd name="connsiteX22" fmla="*/ 6675481 w 7323233"/>
              <a:gd name="connsiteY22" fmla="*/ 2090365 h 5835507"/>
              <a:gd name="connsiteX23" fmla="*/ 6778665 w 7323233"/>
              <a:gd name="connsiteY23" fmla="*/ 2103740 h 5835507"/>
              <a:gd name="connsiteX24" fmla="*/ 6814587 w 7323233"/>
              <a:gd name="connsiteY24" fmla="*/ 2158771 h 5835507"/>
              <a:gd name="connsiteX25" fmla="*/ 6830637 w 7323233"/>
              <a:gd name="connsiteY25" fmla="*/ 2186286 h 5835507"/>
              <a:gd name="connsiteX26" fmla="*/ 6928087 w 7323233"/>
              <a:gd name="connsiteY26" fmla="*/ 2358639 h 5835507"/>
              <a:gd name="connsiteX27" fmla="*/ 6911653 w 7323233"/>
              <a:gd name="connsiteY27" fmla="*/ 2406789 h 5835507"/>
              <a:gd name="connsiteX28" fmla="*/ 6749237 w 7323233"/>
              <a:gd name="connsiteY28" fmla="*/ 2639522 h 5835507"/>
              <a:gd name="connsiteX29" fmla="*/ 6921971 w 7323233"/>
              <a:gd name="connsiteY29" fmla="*/ 2704488 h 5835507"/>
              <a:gd name="connsiteX30" fmla="*/ 6932290 w 7323233"/>
              <a:gd name="connsiteY30" fmla="*/ 2814548 h 5835507"/>
              <a:gd name="connsiteX31" fmla="*/ 7020186 w 7323233"/>
              <a:gd name="connsiteY31" fmla="*/ 2937603 h 5835507"/>
              <a:gd name="connsiteX32" fmla="*/ 7213555 w 7323233"/>
              <a:gd name="connsiteY32" fmla="*/ 3110719 h 5835507"/>
              <a:gd name="connsiteX33" fmla="*/ 7323233 w 7323233"/>
              <a:gd name="connsiteY33" fmla="*/ 3226893 h 5835507"/>
              <a:gd name="connsiteX34" fmla="*/ 7134067 w 7323233"/>
              <a:gd name="connsiteY34" fmla="*/ 3257847 h 5835507"/>
              <a:gd name="connsiteX35" fmla="*/ 7104643 w 7323233"/>
              <a:gd name="connsiteY35" fmla="*/ 3275809 h 5835507"/>
              <a:gd name="connsiteX36" fmla="*/ 7127189 w 7323233"/>
              <a:gd name="connsiteY36" fmla="*/ 3336953 h 5835507"/>
              <a:gd name="connsiteX37" fmla="*/ 7157379 w 7323233"/>
              <a:gd name="connsiteY37" fmla="*/ 3397718 h 5835507"/>
              <a:gd name="connsiteX38" fmla="*/ 7136361 w 7323233"/>
              <a:gd name="connsiteY38" fmla="*/ 3445487 h 5835507"/>
              <a:gd name="connsiteX39" fmla="*/ 6988849 w 7323233"/>
              <a:gd name="connsiteY39" fmla="*/ 3652233 h 5835507"/>
              <a:gd name="connsiteX40" fmla="*/ 6867705 w 7323233"/>
              <a:gd name="connsiteY40" fmla="*/ 3734395 h 5835507"/>
              <a:gd name="connsiteX41" fmla="*/ 6591791 w 7323233"/>
              <a:gd name="connsiteY41" fmla="*/ 4107760 h 5835507"/>
              <a:gd name="connsiteX42" fmla="*/ 6505041 w 7323233"/>
              <a:gd name="connsiteY42" fmla="*/ 4228904 h 5835507"/>
              <a:gd name="connsiteX43" fmla="*/ 6569243 w 7323233"/>
              <a:gd name="connsiteY43" fmla="*/ 4271704 h 5835507"/>
              <a:gd name="connsiteX44" fmla="*/ 6446188 w 7323233"/>
              <a:gd name="connsiteY44" fmla="*/ 4398582 h 5835507"/>
              <a:gd name="connsiteX45" fmla="*/ 6301351 w 7323233"/>
              <a:gd name="connsiteY45" fmla="*/ 4539595 h 5835507"/>
              <a:gd name="connsiteX46" fmla="*/ 6263519 w 7323233"/>
              <a:gd name="connsiteY46" fmla="*/ 4577047 h 5835507"/>
              <a:gd name="connsiteX47" fmla="*/ 3277744 w 7323233"/>
              <a:gd name="connsiteY47" fmla="*/ 5834336 h 5835507"/>
              <a:gd name="connsiteX48" fmla="*/ 2490505 w 7323233"/>
              <a:gd name="connsiteY48" fmla="*/ 5648992 h 5835507"/>
              <a:gd name="connsiteX49" fmla="*/ 2179046 w 7323233"/>
              <a:gd name="connsiteY49" fmla="*/ 5504920 h 5835507"/>
              <a:gd name="connsiteX50" fmla="*/ 1780078 w 7323233"/>
              <a:gd name="connsiteY50" fmla="*/ 5273715 h 5835507"/>
              <a:gd name="connsiteX51" fmla="*/ 1353592 w 7323233"/>
              <a:gd name="connsiteY51" fmla="*/ 5087606 h 5835507"/>
              <a:gd name="connsiteX52" fmla="*/ 1208373 w 7323233"/>
              <a:gd name="connsiteY52" fmla="*/ 4917165 h 5835507"/>
              <a:gd name="connsiteX53" fmla="*/ 1157548 w 7323233"/>
              <a:gd name="connsiteY53" fmla="*/ 4869396 h 5835507"/>
              <a:gd name="connsiteX54" fmla="*/ 1030289 w 7323233"/>
              <a:gd name="connsiteY54" fmla="*/ 4807103 h 5835507"/>
              <a:gd name="connsiteX55" fmla="*/ 808258 w 7323233"/>
              <a:gd name="connsiteY55" fmla="*/ 4672585 h 5835507"/>
              <a:gd name="connsiteX56" fmla="*/ 889658 w 7323233"/>
              <a:gd name="connsiteY56" fmla="*/ 4642013 h 5835507"/>
              <a:gd name="connsiteX57" fmla="*/ 1123917 w 7323233"/>
              <a:gd name="connsiteY57" fmla="*/ 4723412 h 5835507"/>
              <a:gd name="connsiteX58" fmla="*/ 1294360 w 7323233"/>
              <a:gd name="connsiteY58" fmla="*/ 4745194 h 5835507"/>
              <a:gd name="connsiteX59" fmla="*/ 1054367 w 7323233"/>
              <a:gd name="connsiteY59" fmla="*/ 4603034 h 5835507"/>
              <a:gd name="connsiteX60" fmla="*/ 822015 w 7323233"/>
              <a:gd name="connsiteY60" fmla="*/ 4418070 h 5835507"/>
              <a:gd name="connsiteX61" fmla="*/ 1001246 w 7323233"/>
              <a:gd name="connsiteY61" fmla="*/ 4453610 h 5835507"/>
              <a:gd name="connsiteX62" fmla="*/ 1008889 w 7323233"/>
              <a:gd name="connsiteY62" fmla="*/ 4428770 h 5835507"/>
              <a:gd name="connsiteX63" fmla="*/ 853733 w 7323233"/>
              <a:gd name="connsiteY63" fmla="*/ 4208648 h 5835507"/>
              <a:gd name="connsiteX64" fmla="*/ 776921 w 7323233"/>
              <a:gd name="connsiteY64" fmla="*/ 4119989 h 5835507"/>
              <a:gd name="connsiteX65" fmla="*/ 431453 w 7323233"/>
              <a:gd name="connsiteY65" fmla="*/ 3852864 h 5835507"/>
              <a:gd name="connsiteX66" fmla="*/ 759342 w 7323233"/>
              <a:gd name="connsiteY66" fmla="*/ 3972095 h 5835507"/>
              <a:gd name="connsiteX67" fmla="*/ 420753 w 7323233"/>
              <a:gd name="connsiteY67" fmla="*/ 3712230 h 5835507"/>
              <a:gd name="connsiteX68" fmla="*/ 256425 w 7323233"/>
              <a:gd name="connsiteY68" fmla="*/ 3616309 h 5835507"/>
              <a:gd name="connsiteX69" fmla="*/ 214772 w 7323233"/>
              <a:gd name="connsiteY69" fmla="*/ 3559749 h 5835507"/>
              <a:gd name="connsiteX70" fmla="*/ 287762 w 7323233"/>
              <a:gd name="connsiteY70" fmla="*/ 3547521 h 5835507"/>
              <a:gd name="connsiteX71" fmla="*/ 511706 w 7323233"/>
              <a:gd name="connsiteY71" fmla="*/ 3569305 h 5835507"/>
              <a:gd name="connsiteX72" fmla="*/ 235409 w 7323233"/>
              <a:gd name="connsiteY72" fmla="*/ 3394659 h 5835507"/>
              <a:gd name="connsiteX73" fmla="*/ 442537 w 7323233"/>
              <a:gd name="connsiteY73" fmla="*/ 3421409 h 5835507"/>
              <a:gd name="connsiteX74" fmla="*/ 502152 w 7323233"/>
              <a:gd name="connsiteY74" fmla="*/ 3352622 h 5835507"/>
              <a:gd name="connsiteX75" fmla="*/ 598455 w 7323233"/>
              <a:gd name="connsiteY75" fmla="*/ 3241415 h 5835507"/>
              <a:gd name="connsiteX76" fmla="*/ 664949 w 7323233"/>
              <a:gd name="connsiteY76" fmla="*/ 3179506 h 5835507"/>
              <a:gd name="connsiteX77" fmla="*/ 692846 w 7323233"/>
              <a:gd name="connsiteY77" fmla="*/ 2984607 h 5835507"/>
              <a:gd name="connsiteX78" fmla="*/ 635524 w 7323233"/>
              <a:gd name="connsiteY78" fmla="*/ 2771366 h 5835507"/>
              <a:gd name="connsiteX79" fmla="*/ 480368 w 7323233"/>
              <a:gd name="connsiteY79" fmla="*/ 2663598 h 5835507"/>
              <a:gd name="connsiteX80" fmla="*/ 525081 w 7323233"/>
              <a:gd name="connsiteY80" fmla="*/ 2542454 h 5835507"/>
              <a:gd name="connsiteX81" fmla="*/ 855264 w 7323233"/>
              <a:gd name="connsiteY81" fmla="*/ 2615829 h 5835507"/>
              <a:gd name="connsiteX82" fmla="*/ 361137 w 7323233"/>
              <a:gd name="connsiteY82" fmla="*/ 2327301 h 5835507"/>
              <a:gd name="connsiteX83" fmla="*/ 444065 w 7323233"/>
              <a:gd name="connsiteY83" fmla="*/ 2312780 h 5835507"/>
              <a:gd name="connsiteX84" fmla="*/ 440625 w 7323233"/>
              <a:gd name="connsiteY84" fmla="*/ 2290233 h 5835507"/>
              <a:gd name="connsiteX85" fmla="*/ 445975 w 7323233"/>
              <a:gd name="connsiteY85" fmla="*/ 2151509 h 5835507"/>
              <a:gd name="connsiteX86" fmla="*/ 459734 w 7323233"/>
              <a:gd name="connsiteY86" fmla="*/ 2087690 h 5835507"/>
              <a:gd name="connsiteX87" fmla="*/ 437950 w 7323233"/>
              <a:gd name="connsiteY87" fmla="*/ 2014315 h 5835507"/>
              <a:gd name="connsiteX88" fmla="*/ 808640 w 7323233"/>
              <a:gd name="connsiteY88" fmla="*/ 2042977 h 5835507"/>
              <a:gd name="connsiteX89" fmla="*/ 969908 w 7323233"/>
              <a:gd name="connsiteY89" fmla="*/ 2026162 h 5835507"/>
              <a:gd name="connsiteX90" fmla="*/ 1251176 w 7323233"/>
              <a:gd name="connsiteY90" fmla="*/ 2021577 h 5835507"/>
              <a:gd name="connsiteX91" fmla="*/ 1381491 w 7323233"/>
              <a:gd name="connsiteY91" fmla="*/ 2035718 h 5835507"/>
              <a:gd name="connsiteX92" fmla="*/ 1492697 w 7323233"/>
              <a:gd name="connsiteY92" fmla="*/ 2017374 h 5835507"/>
              <a:gd name="connsiteX93" fmla="*/ 1386076 w 7323233"/>
              <a:gd name="connsiteY93" fmla="*/ 1931006 h 5835507"/>
              <a:gd name="connsiteX94" fmla="*/ 1235889 w 7323233"/>
              <a:gd name="connsiteY94" fmla="*/ 1932153 h 5835507"/>
              <a:gd name="connsiteX95" fmla="*/ 1128886 w 7323233"/>
              <a:gd name="connsiteY95" fmla="*/ 1875977 h 5835507"/>
              <a:gd name="connsiteX96" fmla="*/ 1026851 w 7323233"/>
              <a:gd name="connsiteY96" fmla="*/ 1774322 h 5835507"/>
              <a:gd name="connsiteX97" fmla="*/ 666861 w 7323233"/>
              <a:gd name="connsiteY97" fmla="*/ 1612290 h 5835507"/>
              <a:gd name="connsiteX98" fmla="*/ 601130 w 7323233"/>
              <a:gd name="connsiteY98" fmla="*/ 1550762 h 5835507"/>
              <a:gd name="connsiteX99" fmla="*/ 1630272 w 7323233"/>
              <a:gd name="connsiteY99" fmla="*/ 1785787 h 5835507"/>
              <a:gd name="connsiteX100" fmla="*/ 1312320 w 7323233"/>
              <a:gd name="connsiteY100" fmla="*/ 1687191 h 5835507"/>
              <a:gd name="connsiteX101" fmla="*/ 1527473 w 7323233"/>
              <a:gd name="connsiteY101" fmla="*/ 1705153 h 5835507"/>
              <a:gd name="connsiteX102" fmla="*/ 1646706 w 7323233"/>
              <a:gd name="connsiteY102" fmla="*/ 1639040 h 5835507"/>
              <a:gd name="connsiteX103" fmla="*/ 1645178 w 7323233"/>
              <a:gd name="connsiteY103" fmla="*/ 1620315 h 5835507"/>
              <a:gd name="connsiteX104" fmla="*/ 1557663 w 7323233"/>
              <a:gd name="connsiteY104" fmla="*/ 1558787 h 5835507"/>
              <a:gd name="connsiteX105" fmla="*/ 1506454 w 7323233"/>
              <a:gd name="connsiteY105" fmla="*/ 1519044 h 5835507"/>
              <a:gd name="connsiteX106" fmla="*/ 1366204 w 7323233"/>
              <a:gd name="connsiteY106" fmla="*/ 1375735 h 5835507"/>
              <a:gd name="connsiteX107" fmla="*/ 1466329 w 7323233"/>
              <a:gd name="connsiteY107" fmla="*/ 1360450 h 5835507"/>
              <a:gd name="connsiteX108" fmla="*/ 1503397 w 7323233"/>
              <a:gd name="connsiteY108" fmla="*/ 1330641 h 5835507"/>
              <a:gd name="connsiteX109" fmla="*/ 1475501 w 7323233"/>
              <a:gd name="connsiteY109" fmla="*/ 1288604 h 5835507"/>
              <a:gd name="connsiteX110" fmla="*/ 1165573 w 7323233"/>
              <a:gd name="connsiteY110" fmla="*/ 1159435 h 5835507"/>
              <a:gd name="connsiteX111" fmla="*/ 1141498 w 7323233"/>
              <a:gd name="connsiteY111" fmla="*/ 1059311 h 5835507"/>
              <a:gd name="connsiteX112" fmla="*/ 1199585 w 7323233"/>
              <a:gd name="connsiteY112" fmla="*/ 1044407 h 5835507"/>
              <a:gd name="connsiteX113" fmla="*/ 1267226 w 7323233"/>
              <a:gd name="connsiteY113" fmla="*/ 1051286 h 5835507"/>
              <a:gd name="connsiteX114" fmla="*/ 1213342 w 7323233"/>
              <a:gd name="connsiteY114" fmla="*/ 972561 h 5835507"/>
              <a:gd name="connsiteX115" fmla="*/ 993986 w 7323233"/>
              <a:gd name="connsiteY115" fmla="*/ 893073 h 5835507"/>
              <a:gd name="connsiteX116" fmla="*/ 1047486 w 7323233"/>
              <a:gd name="connsiteY116" fmla="*/ 820083 h 5835507"/>
              <a:gd name="connsiteX117" fmla="*/ 0 w 7323233"/>
              <a:gd name="connsiteY117" fmla="*/ 488371 h 5835507"/>
              <a:gd name="connsiteX118" fmla="*/ 188403 w 7323233"/>
              <a:gd name="connsiteY118" fmla="*/ 484933 h 5835507"/>
              <a:gd name="connsiteX119" fmla="*/ 584315 w 7323233"/>
              <a:gd name="connsiteY119" fmla="*/ 534230 h 5835507"/>
              <a:gd name="connsiteX120" fmla="*/ 782271 w 7323233"/>
              <a:gd name="connsiteY120" fmla="*/ 525824 h 5835507"/>
              <a:gd name="connsiteX121" fmla="*/ 967998 w 7323233"/>
              <a:gd name="connsiteY121" fmla="*/ 552574 h 5835507"/>
              <a:gd name="connsiteX122" fmla="*/ 1129651 w 7323233"/>
              <a:gd name="connsiteY122" fmla="*/ 552574 h 5835507"/>
              <a:gd name="connsiteX123" fmla="*/ 978317 w 7323233"/>
              <a:gd name="connsiteY123" fmla="*/ 513593 h 5835507"/>
              <a:gd name="connsiteX124" fmla="*/ 1074620 w 7323233"/>
              <a:gd name="connsiteY124" fmla="*/ 478818 h 5835507"/>
              <a:gd name="connsiteX125" fmla="*/ 1091435 w 7323233"/>
              <a:gd name="connsiteY125" fmla="*/ 436781 h 5835507"/>
              <a:gd name="connsiteX126" fmla="*/ 1135383 w 7323233"/>
              <a:gd name="connsiteY126" fmla="*/ 404296 h 5835507"/>
              <a:gd name="connsiteX127" fmla="*/ 1384166 w 7323233"/>
              <a:gd name="connsiteY127" fmla="*/ 420349 h 5835507"/>
              <a:gd name="connsiteX128" fmla="*/ 1219839 w 7323233"/>
              <a:gd name="connsiteY128" fmla="*/ 286593 h 5835507"/>
              <a:gd name="connsiteX129" fmla="*/ 1114364 w 7323233"/>
              <a:gd name="connsiteY129" fmla="*/ 264428 h 5835507"/>
              <a:gd name="connsiteX130" fmla="*/ 1090289 w 7323233"/>
              <a:gd name="connsiteY130" fmla="*/ 207487 h 5835507"/>
              <a:gd name="connsiteX131" fmla="*/ 1139204 w 7323233"/>
              <a:gd name="connsiteY131" fmla="*/ 195259 h 5835507"/>
              <a:gd name="connsiteX132" fmla="*/ 1382254 w 7323233"/>
              <a:gd name="connsiteY132" fmla="*/ 242265 h 5835507"/>
              <a:gd name="connsiteX133" fmla="*/ 1423145 w 7323233"/>
              <a:gd name="connsiteY133" fmla="*/ 223537 h 5835507"/>
              <a:gd name="connsiteX134" fmla="*/ 965705 w 7323233"/>
              <a:gd name="connsiteY134" fmla="*/ 102013 h 5835507"/>
              <a:gd name="connsiteX135" fmla="*/ 972586 w 7323233"/>
              <a:gd name="connsiteY135" fmla="*/ 69912 h 5835507"/>
              <a:gd name="connsiteX136" fmla="*/ 1375376 w 7323233"/>
              <a:gd name="connsiteY136" fmla="*/ 119593 h 5835507"/>
              <a:gd name="connsiteX137" fmla="*/ 1117804 w 7323233"/>
              <a:gd name="connsiteY137" fmla="*/ 25200 h 5835507"/>
              <a:gd name="connsiteX138" fmla="*/ 1164045 w 7323233"/>
              <a:gd name="connsiteY138" fmla="*/ 25 h 5835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7323233" h="5835507">
                <a:moveTo>
                  <a:pt x="1164045" y="25"/>
                </a:moveTo>
                <a:cubicBezTo>
                  <a:pt x="1180764" y="455"/>
                  <a:pt x="1198056" y="6474"/>
                  <a:pt x="1213723" y="8385"/>
                </a:cubicBezTo>
                <a:cubicBezTo>
                  <a:pt x="1559575" y="51187"/>
                  <a:pt x="1905425" y="97428"/>
                  <a:pt x="2251656" y="138318"/>
                </a:cubicBezTo>
                <a:cubicBezTo>
                  <a:pt x="2575343" y="176534"/>
                  <a:pt x="2901320" y="185322"/>
                  <a:pt x="3226534" y="205194"/>
                </a:cubicBezTo>
                <a:cubicBezTo>
                  <a:pt x="3620153" y="229271"/>
                  <a:pt x="4013008" y="263284"/>
                  <a:pt x="4404335" y="316784"/>
                </a:cubicBezTo>
                <a:cubicBezTo>
                  <a:pt x="4676048" y="354236"/>
                  <a:pt x="4950435" y="380221"/>
                  <a:pt x="5225968" y="350415"/>
                </a:cubicBezTo>
                <a:cubicBezTo>
                  <a:pt x="5239725" y="348884"/>
                  <a:pt x="5255394" y="343918"/>
                  <a:pt x="5266859" y="348884"/>
                </a:cubicBezTo>
                <a:cubicBezTo>
                  <a:pt x="5400614" y="404680"/>
                  <a:pt x="5546596" y="364553"/>
                  <a:pt x="5685318" y="399712"/>
                </a:cubicBezTo>
                <a:cubicBezTo>
                  <a:pt x="5649777" y="535377"/>
                  <a:pt x="5497299" y="524293"/>
                  <a:pt x="5411315" y="618305"/>
                </a:cubicBezTo>
                <a:cubicBezTo>
                  <a:pt x="5551565" y="655755"/>
                  <a:pt x="5677676" y="693589"/>
                  <a:pt x="5805698" y="721868"/>
                </a:cubicBezTo>
                <a:cubicBezTo>
                  <a:pt x="5941363" y="751677"/>
                  <a:pt x="6056391" y="832311"/>
                  <a:pt x="6188997" y="868233"/>
                </a:cubicBezTo>
                <a:cubicBezTo>
                  <a:pt x="6217279" y="875876"/>
                  <a:pt x="6251291" y="902627"/>
                  <a:pt x="6261225" y="928614"/>
                </a:cubicBezTo>
                <a:cubicBezTo>
                  <a:pt x="6293326" y="1012688"/>
                  <a:pt x="6934199" y="1248479"/>
                  <a:pt x="6858533" y="1323379"/>
                </a:cubicBezTo>
                <a:cubicBezTo>
                  <a:pt x="6827197" y="1354335"/>
                  <a:pt x="6786687" y="1376500"/>
                  <a:pt x="6744269" y="1407072"/>
                </a:cubicBezTo>
                <a:cubicBezTo>
                  <a:pt x="6808090" y="1464778"/>
                  <a:pt x="6879934" y="1490000"/>
                  <a:pt x="6956365" y="1507197"/>
                </a:cubicBezTo>
                <a:cubicBezTo>
                  <a:pt x="6979295" y="1512547"/>
                  <a:pt x="7001843" y="1523247"/>
                  <a:pt x="7004134" y="1549234"/>
                </a:cubicBezTo>
                <a:cubicBezTo>
                  <a:pt x="7006427" y="1576366"/>
                  <a:pt x="6983115" y="1587066"/>
                  <a:pt x="6963627" y="1599678"/>
                </a:cubicBezTo>
                <a:cubicBezTo>
                  <a:pt x="6936493" y="1617256"/>
                  <a:pt x="6910125" y="1632543"/>
                  <a:pt x="6875731" y="1634837"/>
                </a:cubicBezTo>
                <a:cubicBezTo>
                  <a:pt x="6819171" y="1638275"/>
                  <a:pt x="6792040" y="1687191"/>
                  <a:pt x="6759175" y="1723878"/>
                </a:cubicBezTo>
                <a:cubicBezTo>
                  <a:pt x="6740831" y="1744515"/>
                  <a:pt x="6731659" y="1786169"/>
                  <a:pt x="6763759" y="1793431"/>
                </a:cubicBezTo>
                <a:cubicBezTo>
                  <a:pt x="6840955" y="1811009"/>
                  <a:pt x="6834840" y="1861837"/>
                  <a:pt x="6832931" y="1919543"/>
                </a:cubicBezTo>
                <a:cubicBezTo>
                  <a:pt x="6830255" y="1991005"/>
                  <a:pt x="6784777" y="2023871"/>
                  <a:pt x="6728984" y="2051386"/>
                </a:cubicBezTo>
                <a:cubicBezTo>
                  <a:pt x="6709875" y="2060939"/>
                  <a:pt x="6682743" y="2060556"/>
                  <a:pt x="6675481" y="2090365"/>
                </a:cubicBezTo>
                <a:cubicBezTo>
                  <a:pt x="6706819" y="2118645"/>
                  <a:pt x="6745034" y="2095715"/>
                  <a:pt x="6778665" y="2103740"/>
                </a:cubicBezTo>
                <a:cubicBezTo>
                  <a:pt x="6806561" y="2110237"/>
                  <a:pt x="6852802" y="2106799"/>
                  <a:pt x="6814587" y="2158771"/>
                </a:cubicBezTo>
                <a:cubicBezTo>
                  <a:pt x="6803503" y="2173674"/>
                  <a:pt x="6816497" y="2185139"/>
                  <a:pt x="6830637" y="2186286"/>
                </a:cubicBezTo>
                <a:cubicBezTo>
                  <a:pt x="6943755" y="2198133"/>
                  <a:pt x="6891781" y="2303226"/>
                  <a:pt x="6928087" y="2358639"/>
                </a:cubicBezTo>
                <a:cubicBezTo>
                  <a:pt x="6938021" y="2373923"/>
                  <a:pt x="6927321" y="2400292"/>
                  <a:pt x="6911653" y="2406789"/>
                </a:cubicBezTo>
                <a:cubicBezTo>
                  <a:pt x="6811528" y="2449592"/>
                  <a:pt x="6797771" y="2551626"/>
                  <a:pt x="6749237" y="2639522"/>
                </a:cubicBezTo>
                <a:cubicBezTo>
                  <a:pt x="6801975" y="2674298"/>
                  <a:pt x="6865031" y="2681941"/>
                  <a:pt x="6921971" y="2704488"/>
                </a:cubicBezTo>
                <a:cubicBezTo>
                  <a:pt x="6981205" y="2728182"/>
                  <a:pt x="6981205" y="2745760"/>
                  <a:pt x="6932290" y="2814548"/>
                </a:cubicBezTo>
                <a:cubicBezTo>
                  <a:pt x="7059546" y="2829453"/>
                  <a:pt x="7059546" y="2829453"/>
                  <a:pt x="7020186" y="2937603"/>
                </a:cubicBezTo>
                <a:cubicBezTo>
                  <a:pt x="7126808" y="2947538"/>
                  <a:pt x="7197123" y="2998747"/>
                  <a:pt x="7213555" y="3110719"/>
                </a:cubicBezTo>
                <a:cubicBezTo>
                  <a:pt x="7221580" y="3164984"/>
                  <a:pt x="7269733" y="3190588"/>
                  <a:pt x="7323233" y="3226893"/>
                </a:cubicBezTo>
                <a:cubicBezTo>
                  <a:pt x="7256739" y="3262053"/>
                  <a:pt x="7211645" y="3335425"/>
                  <a:pt x="7134067" y="3257847"/>
                </a:cubicBezTo>
                <a:cubicBezTo>
                  <a:pt x="7105789" y="3229569"/>
                  <a:pt x="7108462" y="3265491"/>
                  <a:pt x="7104643" y="3275809"/>
                </a:cubicBezTo>
                <a:cubicBezTo>
                  <a:pt x="7095471" y="3301031"/>
                  <a:pt x="7114577" y="3317846"/>
                  <a:pt x="7127189" y="3336953"/>
                </a:cubicBezTo>
                <a:cubicBezTo>
                  <a:pt x="7139417" y="3356062"/>
                  <a:pt x="7153939" y="3376315"/>
                  <a:pt x="7157379" y="3397718"/>
                </a:cubicBezTo>
                <a:cubicBezTo>
                  <a:pt x="7159671" y="3412621"/>
                  <a:pt x="7148589" y="3434403"/>
                  <a:pt x="7136361" y="3445487"/>
                </a:cubicBezTo>
                <a:cubicBezTo>
                  <a:pt x="7072159" y="3503956"/>
                  <a:pt x="7110374" y="3635418"/>
                  <a:pt x="6988849" y="3652233"/>
                </a:cubicBezTo>
                <a:cubicBezTo>
                  <a:pt x="6934199" y="3659874"/>
                  <a:pt x="6907831" y="3708027"/>
                  <a:pt x="6867705" y="3734395"/>
                </a:cubicBezTo>
                <a:cubicBezTo>
                  <a:pt x="6728219" y="3826495"/>
                  <a:pt x="6634972" y="3944964"/>
                  <a:pt x="6591791" y="4107760"/>
                </a:cubicBezTo>
                <a:cubicBezTo>
                  <a:pt x="6579943" y="4152854"/>
                  <a:pt x="6534466" y="4189160"/>
                  <a:pt x="6505041" y="4228904"/>
                </a:cubicBezTo>
                <a:cubicBezTo>
                  <a:pt x="6519181" y="4257948"/>
                  <a:pt x="6596375" y="4195273"/>
                  <a:pt x="6569243" y="4271704"/>
                </a:cubicBezTo>
                <a:cubicBezTo>
                  <a:pt x="6548606" y="4329029"/>
                  <a:pt x="6495869" y="4364569"/>
                  <a:pt x="6446188" y="4398582"/>
                </a:cubicBezTo>
                <a:cubicBezTo>
                  <a:pt x="6389629" y="4437179"/>
                  <a:pt x="6326957" y="4468132"/>
                  <a:pt x="6301351" y="4539595"/>
                </a:cubicBezTo>
                <a:cubicBezTo>
                  <a:pt x="6296001" y="4554882"/>
                  <a:pt x="6278804" y="4570932"/>
                  <a:pt x="6263519" y="4577047"/>
                </a:cubicBezTo>
                <a:cubicBezTo>
                  <a:pt x="5466343" y="5834719"/>
                  <a:pt x="3503978" y="5843126"/>
                  <a:pt x="3277744" y="5834336"/>
                </a:cubicBezTo>
                <a:cubicBezTo>
                  <a:pt x="3003739" y="5823254"/>
                  <a:pt x="2744636" y="5745676"/>
                  <a:pt x="2490505" y="5648992"/>
                </a:cubicBezTo>
                <a:cubicBezTo>
                  <a:pt x="2383118" y="5608101"/>
                  <a:pt x="2283377" y="5550014"/>
                  <a:pt x="2179046" y="5504920"/>
                </a:cubicBezTo>
                <a:cubicBezTo>
                  <a:pt x="2034975" y="5442627"/>
                  <a:pt x="1923768" y="5323777"/>
                  <a:pt x="1780078" y="5273715"/>
                </a:cubicBezTo>
                <a:cubicBezTo>
                  <a:pt x="1632184" y="5222124"/>
                  <a:pt x="1505691" y="5127731"/>
                  <a:pt x="1353592" y="5087606"/>
                </a:cubicBezTo>
                <a:cubicBezTo>
                  <a:pt x="1273341" y="5066205"/>
                  <a:pt x="1195763" y="5027608"/>
                  <a:pt x="1208373" y="4917165"/>
                </a:cubicBezTo>
                <a:cubicBezTo>
                  <a:pt x="1211813" y="4885828"/>
                  <a:pt x="1190795" y="4860224"/>
                  <a:pt x="1157548" y="4869396"/>
                </a:cubicBezTo>
                <a:cubicBezTo>
                  <a:pt x="1094110" y="4886593"/>
                  <a:pt x="1065448" y="4841115"/>
                  <a:pt x="1030289" y="4807103"/>
                </a:cubicBezTo>
                <a:cubicBezTo>
                  <a:pt x="967617" y="4746725"/>
                  <a:pt x="908001" y="4682522"/>
                  <a:pt x="808258" y="4672585"/>
                </a:cubicBezTo>
                <a:cubicBezTo>
                  <a:pt x="827365" y="4625197"/>
                  <a:pt x="859849" y="4632078"/>
                  <a:pt x="889658" y="4642013"/>
                </a:cubicBezTo>
                <a:cubicBezTo>
                  <a:pt x="967998" y="4668000"/>
                  <a:pt x="1045576" y="4697425"/>
                  <a:pt x="1123917" y="4723412"/>
                </a:cubicBezTo>
                <a:cubicBezTo>
                  <a:pt x="1175126" y="4740228"/>
                  <a:pt x="1225954" y="4763921"/>
                  <a:pt x="1294360" y="4745194"/>
                </a:cubicBezTo>
                <a:cubicBezTo>
                  <a:pt x="1235507" y="4649656"/>
                  <a:pt x="1135383" y="4632459"/>
                  <a:pt x="1054367" y="4603034"/>
                </a:cubicBezTo>
                <a:cubicBezTo>
                  <a:pt x="953095" y="4565966"/>
                  <a:pt x="893480" y="4496029"/>
                  <a:pt x="822015" y="4418070"/>
                </a:cubicBezTo>
                <a:cubicBezTo>
                  <a:pt x="896536" y="4399344"/>
                  <a:pt x="942777" y="4456669"/>
                  <a:pt x="1001246" y="4453610"/>
                </a:cubicBezTo>
                <a:cubicBezTo>
                  <a:pt x="1004304" y="4443675"/>
                  <a:pt x="1009654" y="4429153"/>
                  <a:pt x="1008889" y="4428770"/>
                </a:cubicBezTo>
                <a:cubicBezTo>
                  <a:pt x="913351" y="4385969"/>
                  <a:pt x="868639" y="4305717"/>
                  <a:pt x="853733" y="4208648"/>
                </a:cubicBezTo>
                <a:cubicBezTo>
                  <a:pt x="846092" y="4158588"/>
                  <a:pt x="811315" y="4142920"/>
                  <a:pt x="776921" y="4119989"/>
                </a:cubicBezTo>
                <a:cubicBezTo>
                  <a:pt x="656924" y="4038591"/>
                  <a:pt x="530049" y="3964835"/>
                  <a:pt x="431453" y="3852864"/>
                </a:cubicBezTo>
                <a:cubicBezTo>
                  <a:pt x="545336" y="3867767"/>
                  <a:pt x="636671" y="3940758"/>
                  <a:pt x="759342" y="3972095"/>
                </a:cubicBezTo>
                <a:cubicBezTo>
                  <a:pt x="661893" y="3849042"/>
                  <a:pt x="535781" y="3786751"/>
                  <a:pt x="420753" y="3712230"/>
                </a:cubicBezTo>
                <a:cubicBezTo>
                  <a:pt x="368397" y="3678218"/>
                  <a:pt x="319865" y="3634652"/>
                  <a:pt x="256425" y="3616309"/>
                </a:cubicBezTo>
                <a:cubicBezTo>
                  <a:pt x="233878" y="3609812"/>
                  <a:pt x="196810" y="3596055"/>
                  <a:pt x="214772" y="3559749"/>
                </a:cubicBezTo>
                <a:cubicBezTo>
                  <a:pt x="230057" y="3529561"/>
                  <a:pt x="260247" y="3538731"/>
                  <a:pt x="287762" y="3547521"/>
                </a:cubicBezTo>
                <a:cubicBezTo>
                  <a:pt x="353875" y="3569305"/>
                  <a:pt x="422281" y="3569687"/>
                  <a:pt x="511706" y="3569305"/>
                </a:cubicBezTo>
                <a:cubicBezTo>
                  <a:pt x="436803" y="3469562"/>
                  <a:pt x="299609" y="3499371"/>
                  <a:pt x="235409" y="3394659"/>
                </a:cubicBezTo>
                <a:cubicBezTo>
                  <a:pt x="315659" y="3376315"/>
                  <a:pt x="377569" y="3414149"/>
                  <a:pt x="442537" y="3421409"/>
                </a:cubicBezTo>
                <a:cubicBezTo>
                  <a:pt x="501387" y="3427906"/>
                  <a:pt x="515909" y="3410328"/>
                  <a:pt x="502152" y="3352622"/>
                </a:cubicBezTo>
                <a:cubicBezTo>
                  <a:pt x="480752" y="3262815"/>
                  <a:pt x="512852" y="3216956"/>
                  <a:pt x="598455" y="3241415"/>
                </a:cubicBezTo>
                <a:cubicBezTo>
                  <a:pt x="677943" y="3264344"/>
                  <a:pt x="686349" y="3230715"/>
                  <a:pt x="664949" y="3179506"/>
                </a:cubicBezTo>
                <a:cubicBezTo>
                  <a:pt x="634377" y="3104987"/>
                  <a:pt x="669153" y="3047281"/>
                  <a:pt x="692846" y="2984607"/>
                </a:cubicBezTo>
                <a:cubicBezTo>
                  <a:pt x="729152" y="2889069"/>
                  <a:pt x="713865" y="2842445"/>
                  <a:pt x="635524" y="2771366"/>
                </a:cubicBezTo>
                <a:cubicBezTo>
                  <a:pt x="591577" y="2731620"/>
                  <a:pt x="544190" y="2697991"/>
                  <a:pt x="480368" y="2663598"/>
                </a:cubicBezTo>
                <a:cubicBezTo>
                  <a:pt x="627499" y="2644872"/>
                  <a:pt x="473109" y="2581817"/>
                  <a:pt x="525081" y="2542454"/>
                </a:cubicBezTo>
                <a:cubicBezTo>
                  <a:pt x="629027" y="2526404"/>
                  <a:pt x="713865" y="2651751"/>
                  <a:pt x="855264" y="2615829"/>
                </a:cubicBezTo>
                <a:cubicBezTo>
                  <a:pt x="680618" y="2507295"/>
                  <a:pt x="487630" y="2471755"/>
                  <a:pt x="361137" y="2327301"/>
                </a:cubicBezTo>
                <a:cubicBezTo>
                  <a:pt x="390181" y="2294436"/>
                  <a:pt x="419224" y="2325008"/>
                  <a:pt x="444065" y="2312780"/>
                </a:cubicBezTo>
                <a:cubicBezTo>
                  <a:pt x="443300" y="2305136"/>
                  <a:pt x="445212" y="2293671"/>
                  <a:pt x="440625" y="2290233"/>
                </a:cubicBezTo>
                <a:cubicBezTo>
                  <a:pt x="346234" y="2211508"/>
                  <a:pt x="344703" y="2209598"/>
                  <a:pt x="445975" y="2151509"/>
                </a:cubicBezTo>
                <a:cubicBezTo>
                  <a:pt x="481515" y="2131255"/>
                  <a:pt x="478459" y="2113293"/>
                  <a:pt x="459734" y="2087690"/>
                </a:cubicBezTo>
                <a:cubicBezTo>
                  <a:pt x="446356" y="2069728"/>
                  <a:pt x="430306" y="2053677"/>
                  <a:pt x="437950" y="2014315"/>
                </a:cubicBezTo>
                <a:cubicBezTo>
                  <a:pt x="493362" y="2064761"/>
                  <a:pt x="761252" y="2048327"/>
                  <a:pt x="808640" y="2042977"/>
                </a:cubicBezTo>
                <a:cubicBezTo>
                  <a:pt x="861758" y="2037246"/>
                  <a:pt x="914114" y="2012787"/>
                  <a:pt x="969908" y="2026162"/>
                </a:cubicBezTo>
                <a:cubicBezTo>
                  <a:pt x="1014621" y="2036864"/>
                  <a:pt x="1221748" y="2140427"/>
                  <a:pt x="1251176" y="2021577"/>
                </a:cubicBezTo>
                <a:cubicBezTo>
                  <a:pt x="1252704" y="2015846"/>
                  <a:pt x="1336395" y="2029221"/>
                  <a:pt x="1381491" y="2035718"/>
                </a:cubicBezTo>
                <a:cubicBezTo>
                  <a:pt x="1421235" y="2041068"/>
                  <a:pt x="1465947" y="2064761"/>
                  <a:pt x="1492697" y="2017374"/>
                </a:cubicBezTo>
                <a:cubicBezTo>
                  <a:pt x="1508366" y="1989477"/>
                  <a:pt x="1443782" y="1935593"/>
                  <a:pt x="1386076" y="1931006"/>
                </a:cubicBezTo>
                <a:cubicBezTo>
                  <a:pt x="1336013" y="1926802"/>
                  <a:pt x="1283658" y="1920687"/>
                  <a:pt x="1235889" y="1932153"/>
                </a:cubicBezTo>
                <a:cubicBezTo>
                  <a:pt x="1177038" y="1945911"/>
                  <a:pt x="1145320" y="1923746"/>
                  <a:pt x="1128886" y="1875977"/>
                </a:cubicBezTo>
                <a:cubicBezTo>
                  <a:pt x="1110542" y="1823240"/>
                  <a:pt x="1075383" y="1798781"/>
                  <a:pt x="1026851" y="1774322"/>
                </a:cubicBezTo>
                <a:cubicBezTo>
                  <a:pt x="909146" y="1715090"/>
                  <a:pt x="796030" y="1646684"/>
                  <a:pt x="666861" y="1612290"/>
                </a:cubicBezTo>
                <a:cubicBezTo>
                  <a:pt x="641255" y="1605409"/>
                  <a:pt x="612977" y="1596238"/>
                  <a:pt x="601130" y="1550762"/>
                </a:cubicBezTo>
                <a:cubicBezTo>
                  <a:pt x="950802" y="1618785"/>
                  <a:pt x="1269520" y="1796106"/>
                  <a:pt x="1630272" y="1785787"/>
                </a:cubicBezTo>
                <a:cubicBezTo>
                  <a:pt x="1531678" y="1729610"/>
                  <a:pt x="1417413" y="1726553"/>
                  <a:pt x="1312320" y="1687191"/>
                </a:cubicBezTo>
                <a:cubicBezTo>
                  <a:pt x="1386841" y="1657765"/>
                  <a:pt x="1456775" y="1688337"/>
                  <a:pt x="1527473" y="1705153"/>
                </a:cubicBezTo>
                <a:cubicBezTo>
                  <a:pt x="1586707" y="1718909"/>
                  <a:pt x="1640210" y="1721203"/>
                  <a:pt x="1646706" y="1639040"/>
                </a:cubicBezTo>
                <a:cubicBezTo>
                  <a:pt x="1644413" y="1633690"/>
                  <a:pt x="1644794" y="1626812"/>
                  <a:pt x="1645178" y="1620315"/>
                </a:cubicBezTo>
                <a:cubicBezTo>
                  <a:pt x="1625304" y="1586303"/>
                  <a:pt x="1594350" y="1568725"/>
                  <a:pt x="1557663" y="1558787"/>
                </a:cubicBezTo>
                <a:cubicBezTo>
                  <a:pt x="1535498" y="1552672"/>
                  <a:pt x="1506073" y="1543500"/>
                  <a:pt x="1506454" y="1519044"/>
                </a:cubicBezTo>
                <a:cubicBezTo>
                  <a:pt x="1507601" y="1428472"/>
                  <a:pt x="1436904" y="1402104"/>
                  <a:pt x="1366204" y="1375735"/>
                </a:cubicBezTo>
                <a:cubicBezTo>
                  <a:pt x="1405566" y="1330641"/>
                  <a:pt x="1436520" y="1363888"/>
                  <a:pt x="1466329" y="1360450"/>
                </a:cubicBezTo>
                <a:cubicBezTo>
                  <a:pt x="1485819" y="1358157"/>
                  <a:pt x="1503397" y="1353953"/>
                  <a:pt x="1503397" y="1330641"/>
                </a:cubicBezTo>
                <a:cubicBezTo>
                  <a:pt x="1503779" y="1311151"/>
                  <a:pt x="1494607" y="1288985"/>
                  <a:pt x="1475501" y="1288604"/>
                </a:cubicBezTo>
                <a:cubicBezTo>
                  <a:pt x="1355885" y="1285163"/>
                  <a:pt x="1289773" y="1159817"/>
                  <a:pt x="1165573" y="1159435"/>
                </a:cubicBezTo>
                <a:cubicBezTo>
                  <a:pt x="1091435" y="1159435"/>
                  <a:pt x="1204170" y="1088738"/>
                  <a:pt x="1141498" y="1059311"/>
                </a:cubicBezTo>
                <a:cubicBezTo>
                  <a:pt x="1127739" y="1052814"/>
                  <a:pt x="1177420" y="1042879"/>
                  <a:pt x="1199585" y="1044407"/>
                </a:cubicBezTo>
                <a:cubicBezTo>
                  <a:pt x="1221367" y="1045935"/>
                  <a:pt x="1240857" y="1064661"/>
                  <a:pt x="1267226" y="1051286"/>
                </a:cubicBezTo>
                <a:cubicBezTo>
                  <a:pt x="1281748" y="1003517"/>
                  <a:pt x="1244298" y="985938"/>
                  <a:pt x="1213342" y="972561"/>
                </a:cubicBezTo>
                <a:cubicBezTo>
                  <a:pt x="1141879" y="941607"/>
                  <a:pt x="1072327" y="904157"/>
                  <a:pt x="993986" y="893073"/>
                </a:cubicBezTo>
                <a:cubicBezTo>
                  <a:pt x="966089" y="889252"/>
                  <a:pt x="1034111" y="838042"/>
                  <a:pt x="1047486" y="820083"/>
                </a:cubicBezTo>
                <a:cubicBezTo>
                  <a:pt x="732209" y="631299"/>
                  <a:pt x="353112" y="640852"/>
                  <a:pt x="0" y="488371"/>
                </a:cubicBezTo>
                <a:cubicBezTo>
                  <a:pt x="77960" y="458564"/>
                  <a:pt x="135284" y="480346"/>
                  <a:pt x="188403" y="484933"/>
                </a:cubicBezTo>
                <a:cubicBezTo>
                  <a:pt x="321009" y="496396"/>
                  <a:pt x="452090" y="520090"/>
                  <a:pt x="584315" y="534230"/>
                </a:cubicBezTo>
                <a:cubicBezTo>
                  <a:pt x="649281" y="541108"/>
                  <a:pt x="709662" y="567096"/>
                  <a:pt x="782271" y="525824"/>
                </a:cubicBezTo>
                <a:cubicBezTo>
                  <a:pt x="830805" y="498308"/>
                  <a:pt x="908383" y="528115"/>
                  <a:pt x="967998" y="552574"/>
                </a:cubicBezTo>
                <a:cubicBezTo>
                  <a:pt x="1017296" y="572827"/>
                  <a:pt x="1064301" y="578177"/>
                  <a:pt x="1129651" y="552574"/>
                </a:cubicBezTo>
                <a:cubicBezTo>
                  <a:pt x="1070417" y="536905"/>
                  <a:pt x="1024939" y="523149"/>
                  <a:pt x="978317" y="513593"/>
                </a:cubicBezTo>
                <a:cubicBezTo>
                  <a:pt x="941248" y="505952"/>
                  <a:pt x="1029526" y="474996"/>
                  <a:pt x="1074620" y="478818"/>
                </a:cubicBezTo>
                <a:cubicBezTo>
                  <a:pt x="1137676" y="484168"/>
                  <a:pt x="1102136" y="464296"/>
                  <a:pt x="1091435" y="436781"/>
                </a:cubicBezTo>
                <a:cubicBezTo>
                  <a:pt x="1079970" y="407355"/>
                  <a:pt x="1113982" y="398184"/>
                  <a:pt x="1135383" y="404296"/>
                </a:cubicBezTo>
                <a:cubicBezTo>
                  <a:pt x="1217545" y="428374"/>
                  <a:pt x="1299326" y="385955"/>
                  <a:pt x="1384166" y="420349"/>
                </a:cubicBezTo>
                <a:cubicBezTo>
                  <a:pt x="1362764" y="335509"/>
                  <a:pt x="1316523" y="298440"/>
                  <a:pt x="1219839" y="286593"/>
                </a:cubicBezTo>
                <a:cubicBezTo>
                  <a:pt x="1183533" y="282009"/>
                  <a:pt x="1145701" y="288887"/>
                  <a:pt x="1114364" y="264428"/>
                </a:cubicBezTo>
                <a:cubicBezTo>
                  <a:pt x="1096402" y="250290"/>
                  <a:pt x="1076148" y="233474"/>
                  <a:pt x="1090289" y="207487"/>
                </a:cubicBezTo>
                <a:cubicBezTo>
                  <a:pt x="1100223" y="189144"/>
                  <a:pt x="1121626" y="189144"/>
                  <a:pt x="1139204" y="195259"/>
                </a:cubicBezTo>
                <a:cubicBezTo>
                  <a:pt x="1217929" y="222393"/>
                  <a:pt x="1300091" y="232328"/>
                  <a:pt x="1382254" y="242265"/>
                </a:cubicBezTo>
                <a:cubicBezTo>
                  <a:pt x="1394866" y="243793"/>
                  <a:pt x="1409004" y="248762"/>
                  <a:pt x="1423145" y="223537"/>
                </a:cubicBezTo>
                <a:cubicBezTo>
                  <a:pt x="1269520" y="182647"/>
                  <a:pt x="1123536" y="124559"/>
                  <a:pt x="965705" y="102013"/>
                </a:cubicBezTo>
                <a:cubicBezTo>
                  <a:pt x="967998" y="91312"/>
                  <a:pt x="970292" y="80612"/>
                  <a:pt x="972586" y="69912"/>
                </a:cubicBezTo>
                <a:cubicBezTo>
                  <a:pt x="1096020" y="85197"/>
                  <a:pt x="1219457" y="100484"/>
                  <a:pt x="1375376" y="119593"/>
                </a:cubicBezTo>
                <a:cubicBezTo>
                  <a:pt x="1279454" y="58828"/>
                  <a:pt x="1188885" y="79084"/>
                  <a:pt x="1117804" y="25200"/>
                </a:cubicBezTo>
                <a:cubicBezTo>
                  <a:pt x="1131179" y="4755"/>
                  <a:pt x="1147325" y="-405"/>
                  <a:pt x="1164045" y="25"/>
                </a:cubicBezTo>
                <a:close/>
              </a:path>
            </a:pathLst>
          </a:custGeom>
          <a:solidFill>
            <a:schemeClr val="bg2">
              <a:alpha val="50000"/>
            </a:schemeClr>
          </a:solidFill>
          <a:ln w="32707"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2D584821-7B54-4DF3-AE01-BE628DBFE82E}"/>
              </a:ext>
            </a:extLst>
          </p:cNvPr>
          <p:cNvSpPr>
            <a:spLocks noGrp="1"/>
          </p:cNvSpPr>
          <p:nvPr>
            <p:ph type="title"/>
          </p:nvPr>
        </p:nvSpPr>
        <p:spPr>
          <a:xfrm>
            <a:off x="3323949" y="1802505"/>
            <a:ext cx="5541054" cy="2149412"/>
          </a:xfrm>
        </p:spPr>
        <p:txBody>
          <a:bodyPr vert="horz" lIns="91440" tIns="45720" rIns="91440" bIns="45720" rtlCol="0" anchor="b">
            <a:normAutofit/>
          </a:bodyPr>
          <a:lstStyle/>
          <a:p>
            <a:pPr algn="ctr"/>
            <a:r>
              <a:rPr lang="en-US" sz="5200" kern="1200">
                <a:solidFill>
                  <a:schemeClr val="tx1"/>
                </a:solidFill>
                <a:latin typeface="+mj-lt"/>
                <a:ea typeface="+mj-ea"/>
                <a:cs typeface="+mj-cs"/>
              </a:rPr>
              <a:t>Data Transformation</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A01801CD-B935-7023-7F82-1E32AD75247A}"/>
                  </a:ext>
                </a:extLst>
              </p:cNvPr>
              <p:cNvSpPr>
                <a:spLocks noGrp="1"/>
              </p:cNvSpPr>
              <p:nvPr>
                <p:ph idx="1"/>
              </p:nvPr>
            </p:nvSpPr>
            <p:spPr>
              <a:xfrm>
                <a:off x="3880419" y="4300833"/>
                <a:ext cx="4431162" cy="1191873"/>
              </a:xfrm>
            </p:spPr>
            <p:txBody>
              <a:bodyPr vert="horz" lIns="91440" tIns="45720" rIns="91440" bIns="45720" rtlCol="0">
                <a:normAutofit/>
              </a:bodyPr>
              <a:lstStyle/>
              <a:p>
                <a:pPr marL="0" indent="0" algn="ctr">
                  <a:buNone/>
                </a:pPr>
                <a14:m>
                  <m:oMathPara xmlns:m="http://schemas.openxmlformats.org/officeDocument/2006/math">
                    <m:oMathParaPr>
                      <m:jc m:val="centerGroup"/>
                    </m:oMathParaPr>
                    <m:oMath xmlns:m="http://schemas.openxmlformats.org/officeDocument/2006/math">
                      <m:r>
                        <a:rPr lang="en-US" sz="2400" b="0" i="1" kern="1200">
                          <a:solidFill>
                            <a:schemeClr val="tx1"/>
                          </a:solidFill>
                          <a:latin typeface="Cambria Math" panose="02040503050406030204" pitchFamily="18" charset="0"/>
                          <a:ea typeface="+mn-ea"/>
                          <a:cs typeface="+mn-cs"/>
                        </a:rPr>
                        <m:t>𝑧</m:t>
                      </m:r>
                      <m:r>
                        <a:rPr lang="en-US" sz="2400" b="0" i="1" kern="1200">
                          <a:solidFill>
                            <a:schemeClr val="tx1"/>
                          </a:solidFill>
                          <a:latin typeface="Cambria Math" panose="02040503050406030204" pitchFamily="18" charset="0"/>
                          <a:ea typeface="+mn-ea"/>
                          <a:cs typeface="+mn-cs"/>
                        </a:rPr>
                        <m:t>= </m:t>
                      </m:r>
                      <m:f>
                        <m:fPr>
                          <m:ctrlPr>
                            <a:rPr lang="en-US" sz="2400" b="0" i="1" kern="1200">
                              <a:solidFill>
                                <a:schemeClr val="tx1"/>
                              </a:solidFill>
                              <a:latin typeface="Cambria Math" panose="02040503050406030204" pitchFamily="18" charset="0"/>
                              <a:ea typeface="+mn-ea"/>
                              <a:cs typeface="+mn-cs"/>
                            </a:rPr>
                          </m:ctrlPr>
                        </m:fPr>
                        <m:num>
                          <m:r>
                            <a:rPr lang="en-US" sz="2400" b="0" i="1" kern="1200">
                              <a:solidFill>
                                <a:schemeClr val="tx1"/>
                              </a:solidFill>
                              <a:latin typeface="Cambria Math" panose="02040503050406030204" pitchFamily="18" charset="0"/>
                              <a:ea typeface="+mn-ea"/>
                              <a:cs typeface="+mn-cs"/>
                            </a:rPr>
                            <m:t>(</m:t>
                          </m:r>
                          <m:r>
                            <a:rPr lang="en-US" sz="2400" b="0" i="1" kern="1200">
                              <a:solidFill>
                                <a:schemeClr val="tx1"/>
                              </a:solidFill>
                              <a:latin typeface="Cambria Math" panose="02040503050406030204" pitchFamily="18" charset="0"/>
                              <a:ea typeface="+mn-ea"/>
                              <a:cs typeface="+mn-cs"/>
                            </a:rPr>
                            <m:t>𝑥</m:t>
                          </m:r>
                          <m:r>
                            <a:rPr lang="en-US" sz="2400" b="0" i="1" kern="1200">
                              <a:solidFill>
                                <a:schemeClr val="tx1"/>
                              </a:solidFill>
                              <a:latin typeface="Cambria Math" panose="02040503050406030204" pitchFamily="18" charset="0"/>
                              <a:ea typeface="+mn-ea"/>
                              <a:cs typeface="+mn-cs"/>
                            </a:rPr>
                            <m:t> − </m:t>
                          </m:r>
                          <m:r>
                            <a:rPr lang="en-US" sz="2400" b="0" i="1" kern="1200">
                              <a:solidFill>
                                <a:schemeClr val="tx1"/>
                              </a:solidFill>
                              <a:latin typeface="Cambria Math" panose="02040503050406030204" pitchFamily="18" charset="0"/>
                              <a:ea typeface="+mn-ea"/>
                              <a:cs typeface="+mn-cs"/>
                            </a:rPr>
                            <m:t>𝜇</m:t>
                          </m:r>
                          <m:r>
                            <a:rPr lang="en-US" sz="2400" b="0" i="1" kern="1200">
                              <a:solidFill>
                                <a:schemeClr val="tx1"/>
                              </a:solidFill>
                              <a:latin typeface="Cambria Math" panose="02040503050406030204" pitchFamily="18" charset="0"/>
                              <a:ea typeface="+mn-ea"/>
                              <a:cs typeface="+mn-cs"/>
                            </a:rPr>
                            <m:t>)</m:t>
                          </m:r>
                        </m:num>
                        <m:den>
                          <m:r>
                            <a:rPr lang="en-US" sz="2400" b="0" i="1" kern="1200">
                              <a:solidFill>
                                <a:schemeClr val="tx1"/>
                              </a:solidFill>
                              <a:latin typeface="Cambria Math" panose="02040503050406030204" pitchFamily="18" charset="0"/>
                              <a:ea typeface="+mn-ea"/>
                              <a:cs typeface="+mn-cs"/>
                            </a:rPr>
                            <m:t>𝜎</m:t>
                          </m:r>
                        </m:den>
                      </m:f>
                    </m:oMath>
                  </m:oMathPara>
                </a14:m>
                <a:endParaRPr lang="en-US" sz="2400" kern="1200">
                  <a:solidFill>
                    <a:schemeClr val="tx1"/>
                  </a:solidFill>
                  <a:latin typeface="+mn-lt"/>
                  <a:ea typeface="+mn-ea"/>
                  <a:cs typeface="+mn-cs"/>
                </a:endParaRPr>
              </a:p>
            </p:txBody>
          </p:sp>
        </mc:Choice>
        <mc:Fallback>
          <p:sp>
            <p:nvSpPr>
              <p:cNvPr id="3" name="Content Placeholder 2">
                <a:extLst>
                  <a:ext uri="{FF2B5EF4-FFF2-40B4-BE49-F238E27FC236}">
                    <a16:creationId xmlns:a16="http://schemas.microsoft.com/office/drawing/2014/main" id="{A01801CD-B935-7023-7F82-1E32AD75247A}"/>
                  </a:ext>
                </a:extLst>
              </p:cNvPr>
              <p:cNvSpPr>
                <a:spLocks noGrp="1" noRot="1" noChangeAspect="1" noMove="1" noResize="1" noEditPoints="1" noAdjustHandles="1" noChangeArrowheads="1" noChangeShapeType="1" noTextEdit="1"/>
              </p:cNvSpPr>
              <p:nvPr>
                <p:ph idx="1"/>
              </p:nvPr>
            </p:nvSpPr>
            <p:spPr>
              <a:xfrm>
                <a:off x="3880419" y="4300833"/>
                <a:ext cx="4431162" cy="1191873"/>
              </a:xfrm>
              <a:blipFill>
                <a:blip r:embed="rId2"/>
                <a:stretch>
                  <a:fillRect t="-4211"/>
                </a:stretch>
              </a:blipFill>
            </p:spPr>
            <p:txBody>
              <a:bodyPr/>
              <a:lstStyle/>
              <a:p>
                <a:r>
                  <a:rPr lang="en-US">
                    <a:noFill/>
                  </a:rPr>
                  <a:t> </a:t>
                </a:r>
              </a:p>
            </p:txBody>
          </p:sp>
        </mc:Fallback>
      </mc:AlternateContent>
    </p:spTree>
    <p:extLst>
      <p:ext uri="{BB962C8B-B14F-4D97-AF65-F5344CB8AC3E}">
        <p14:creationId xmlns:p14="http://schemas.microsoft.com/office/powerpoint/2010/main" val="61141131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211</Words>
  <Application>Microsoft Macintosh PowerPoint</Application>
  <PresentationFormat>Widescreen</PresentationFormat>
  <Paragraphs>52</Paragraphs>
  <Slides>22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22</vt:i4>
      </vt:variant>
    </vt:vector>
  </HeadingPairs>
  <TitlesOfParts>
    <vt:vector size="27" baseType="lpstr">
      <vt:lpstr>Arial</vt:lpstr>
      <vt:lpstr>Calibri</vt:lpstr>
      <vt:lpstr>Calibri Light</vt:lpstr>
      <vt:lpstr>Cambria Math</vt:lpstr>
      <vt:lpstr>Office Theme</vt:lpstr>
      <vt:lpstr>Comparison of Strategies to Inform K-means Clustering</vt:lpstr>
      <vt:lpstr>Frame the Problem </vt:lpstr>
      <vt:lpstr>Exploratory Data Analysis</vt:lpstr>
      <vt:lpstr>Description of Data</vt:lpstr>
      <vt:lpstr>Histogram of Features</vt:lpstr>
      <vt:lpstr>Histogram of Features</vt:lpstr>
      <vt:lpstr>Violin Plot of Features</vt:lpstr>
      <vt:lpstr>Correlation Between Features</vt:lpstr>
      <vt:lpstr>Data Transformation</vt:lpstr>
      <vt:lpstr>Principle Component Analysis</vt:lpstr>
      <vt:lpstr>Elbow Plot Informed K-means Clustering</vt:lpstr>
      <vt:lpstr>Elbow Plot</vt:lpstr>
      <vt:lpstr>Plot of Clusters</vt:lpstr>
      <vt:lpstr>Size of Clusters</vt:lpstr>
      <vt:lpstr>Silhouette Score Informed K-means Clustering</vt:lpstr>
      <vt:lpstr>Silhouette Coefficient</vt:lpstr>
      <vt:lpstr>Plot of Clusters</vt:lpstr>
      <vt:lpstr>Size of Clusters</vt:lpstr>
      <vt:lpstr>Comparison of K-means Algorithms </vt:lpstr>
      <vt:lpstr>Evaluation Metrics</vt:lpstr>
      <vt:lpstr>Conclusion</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Comparison of Strategies to Inform K-means Clustering</dc:title>
  <dc:creator>Chris Taylor</dc:creator>
  <cp:lastModifiedBy>Chris Taylor</cp:lastModifiedBy>
  <cp:revision>1</cp:revision>
  <dcterms:created xsi:type="dcterms:W3CDTF">2024-03-01T01:09:57Z</dcterms:created>
  <dcterms:modified xsi:type="dcterms:W3CDTF">2024-03-01T13:29:28Z</dcterms:modified>
</cp:coreProperties>
</file>